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71" r:id="rId2"/>
    <p:sldId id="272" r:id="rId3"/>
    <p:sldId id="256" r:id="rId4"/>
    <p:sldId id="265" r:id="rId5"/>
    <p:sldId id="257" r:id="rId6"/>
    <p:sldId id="260" r:id="rId7"/>
    <p:sldId id="261" r:id="rId8"/>
    <p:sldId id="262" r:id="rId9"/>
    <p:sldId id="263" r:id="rId10"/>
    <p:sldId id="266" r:id="rId11"/>
    <p:sldId id="264" r:id="rId12"/>
    <p:sldId id="267" r:id="rId13"/>
    <p:sldId id="268" r:id="rId14"/>
    <p:sldId id="270" r:id="rId15"/>
    <p:sldId id="273" r:id="rId16"/>
    <p:sldId id="274" r:id="rId17"/>
  </p:sldIdLst>
  <p:sldSz cx="12599988" cy="7199313"/>
  <p:notesSz cx="6858000" cy="9144000"/>
  <p:embeddedFontLst>
    <p:embeddedFont>
      <p:font typeface="Poiret One" panose="020B0604020202020204" charset="0"/>
      <p:regular r:id="rId19"/>
    </p:embeddedFont>
    <p:embeddedFont>
      <p:font typeface="Verdana" panose="020B060403050404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3969" userDrawn="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jHlkiLxPMC5MzH5kXjxnqUKcr+3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40A1"/>
    <a:srgbClr val="E3E4DF"/>
    <a:srgbClr val="E5E6E1"/>
    <a:srgbClr val="E6E7E2"/>
    <a:srgbClr val="6A37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786" y="120"/>
      </p:cViewPr>
      <p:guideLst>
        <p:guide orient="horz" pos="2268"/>
        <p:guide pos="39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28625" y="685800"/>
            <a:ext cx="6000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4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c7b85dab8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8625" y="685800"/>
            <a:ext cx="6000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" name="Google Shape;21;gc7b85dab8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8625" y="685800"/>
            <a:ext cx="6000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" name="Google Shape;2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6150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га - 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ctrTitle"/>
          </p:nvPr>
        </p:nvSpPr>
        <p:spPr>
          <a:xfrm>
            <a:off x="429508" y="-111898"/>
            <a:ext cx="11740973" cy="2614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Poiret One"/>
              <a:buNone/>
              <a:defRPr sz="6133" b="1">
                <a:solidFill>
                  <a:schemeClr val="lt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subTitle" idx="1"/>
          </p:nvPr>
        </p:nvSpPr>
        <p:spPr>
          <a:xfrm>
            <a:off x="429508" y="2396209"/>
            <a:ext cx="11740973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sldNum" idx="12"/>
          </p:nvPr>
        </p:nvSpPr>
        <p:spPr>
          <a:xfrm>
            <a:off x="11674636" y="6527065"/>
            <a:ext cx="756082" cy="550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га - Промежуточный слайд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 txBox="1">
            <a:spLocks noGrp="1"/>
          </p:cNvSpPr>
          <p:nvPr>
            <p:ph type="title"/>
          </p:nvPr>
        </p:nvSpPr>
        <p:spPr>
          <a:xfrm>
            <a:off x="429508" y="622898"/>
            <a:ext cx="11740973" cy="801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0A1"/>
              </a:buClr>
              <a:buSzPts val="3600"/>
              <a:buFont typeface="Poiret One"/>
              <a:buNone/>
              <a:defRPr sz="4800" b="1">
                <a:solidFill>
                  <a:srgbClr val="4B40A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body" idx="1"/>
          </p:nvPr>
        </p:nvSpPr>
        <p:spPr>
          <a:xfrm>
            <a:off x="429508" y="1613109"/>
            <a:ext cx="11740973" cy="4781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70" lvl="0" indent="-4571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40" lvl="1" indent="-42331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sldNum" idx="12"/>
          </p:nvPr>
        </p:nvSpPr>
        <p:spPr>
          <a:xfrm>
            <a:off x="11674636" y="6527065"/>
            <a:ext cx="756082" cy="550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599988" cy="2294782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6137" y="2332887"/>
            <a:ext cx="10367711" cy="38174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0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429508" y="622898"/>
            <a:ext cx="11740973" cy="801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429508" y="1613109"/>
            <a:ext cx="11740973" cy="4781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sldNum" idx="12"/>
          </p:nvPr>
        </p:nvSpPr>
        <p:spPr>
          <a:xfrm>
            <a:off x="11674636" y="6527065"/>
            <a:ext cx="756082" cy="550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7" Type="http://schemas.openxmlformats.org/officeDocument/2006/relationships/slide" Target="slide11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10.xml"/><Relationship Id="rId4" Type="http://schemas.openxmlformats.org/officeDocument/2006/relationships/slide" Target="slide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hyperlink" Target="mailto:kolosok@obramur.ru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" y="871922"/>
            <a:ext cx="8046716" cy="3761864"/>
            <a:chOff x="-1" y="816470"/>
            <a:chExt cx="8453044" cy="3951824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25447" y="1472971"/>
              <a:ext cx="127596" cy="9937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8225739" y="816470"/>
              <a:ext cx="61594" cy="255904"/>
            </a:xfrm>
            <a:custGeom>
              <a:avLst/>
              <a:gdLst/>
              <a:ahLst/>
              <a:cxnLst/>
              <a:rect l="l" t="t" r="r" b="b"/>
              <a:pathLst>
                <a:path w="61595" h="255905">
                  <a:moveTo>
                    <a:pt x="61493" y="0"/>
                  </a:moveTo>
                  <a:lnTo>
                    <a:pt x="50648" y="49791"/>
                  </a:lnTo>
                  <a:lnTo>
                    <a:pt x="38997" y="98601"/>
                  </a:lnTo>
                  <a:lnTo>
                    <a:pt x="26620" y="147368"/>
                  </a:lnTo>
                  <a:lnTo>
                    <a:pt x="0" y="248538"/>
                  </a:lnTo>
                  <a:lnTo>
                    <a:pt x="10693" y="255866"/>
                  </a:lnTo>
                  <a:lnTo>
                    <a:pt x="23700" y="197547"/>
                  </a:lnTo>
                  <a:lnTo>
                    <a:pt x="35195" y="143122"/>
                  </a:lnTo>
                  <a:lnTo>
                    <a:pt x="45266" y="92270"/>
                  </a:lnTo>
                  <a:lnTo>
                    <a:pt x="54003" y="44670"/>
                  </a:lnTo>
                  <a:lnTo>
                    <a:pt x="61493" y="0"/>
                  </a:lnTo>
                  <a:close/>
                </a:path>
              </a:pathLst>
            </a:custGeom>
            <a:solidFill>
              <a:srgbClr val="5666AF"/>
            </a:solidFill>
          </p:spPr>
          <p:txBody>
            <a:bodyPr wrap="square" lIns="0" tIns="0" rIns="0" bIns="0" rtlCol="0"/>
            <a:lstStyle/>
            <a:p>
              <a:endParaRPr sz="1847"/>
            </a:p>
          </p:txBody>
        </p:sp>
        <p:sp>
          <p:nvSpPr>
            <p:cNvPr id="14" name="object 14"/>
            <p:cNvSpPr/>
            <p:nvPr/>
          </p:nvSpPr>
          <p:spPr>
            <a:xfrm>
              <a:off x="-1" y="3660810"/>
              <a:ext cx="8453043" cy="1107484"/>
            </a:xfrm>
            <a:custGeom>
              <a:avLst/>
              <a:gdLst/>
              <a:ahLst/>
              <a:cxnLst/>
              <a:rect l="l" t="t" r="r" b="b"/>
              <a:pathLst>
                <a:path w="7077709" h="579120">
                  <a:moveTo>
                    <a:pt x="6787629" y="0"/>
                  </a:moveTo>
                  <a:lnTo>
                    <a:pt x="0" y="0"/>
                  </a:lnTo>
                  <a:lnTo>
                    <a:pt x="0" y="579005"/>
                  </a:lnTo>
                  <a:lnTo>
                    <a:pt x="6787629" y="579005"/>
                  </a:lnTo>
                  <a:lnTo>
                    <a:pt x="6834589" y="575216"/>
                  </a:lnTo>
                  <a:lnTo>
                    <a:pt x="6879135" y="564247"/>
                  </a:lnTo>
                  <a:lnTo>
                    <a:pt x="6920673" y="546694"/>
                  </a:lnTo>
                  <a:lnTo>
                    <a:pt x="6958605" y="523152"/>
                  </a:lnTo>
                  <a:lnTo>
                    <a:pt x="6992337" y="494217"/>
                  </a:lnTo>
                  <a:lnTo>
                    <a:pt x="7021272" y="460485"/>
                  </a:lnTo>
                  <a:lnTo>
                    <a:pt x="7044814" y="422553"/>
                  </a:lnTo>
                  <a:lnTo>
                    <a:pt x="7062367" y="381015"/>
                  </a:lnTo>
                  <a:lnTo>
                    <a:pt x="7073336" y="336469"/>
                  </a:lnTo>
                  <a:lnTo>
                    <a:pt x="7077125" y="289509"/>
                  </a:lnTo>
                  <a:lnTo>
                    <a:pt x="7073336" y="242548"/>
                  </a:lnTo>
                  <a:lnTo>
                    <a:pt x="7062367" y="198001"/>
                  </a:lnTo>
                  <a:lnTo>
                    <a:pt x="7044814" y="156462"/>
                  </a:lnTo>
                  <a:lnTo>
                    <a:pt x="7021272" y="118528"/>
                  </a:lnTo>
                  <a:lnTo>
                    <a:pt x="6992337" y="84794"/>
                  </a:lnTo>
                  <a:lnTo>
                    <a:pt x="6958605" y="55858"/>
                  </a:lnTo>
                  <a:lnTo>
                    <a:pt x="6920673" y="32314"/>
                  </a:lnTo>
                  <a:lnTo>
                    <a:pt x="6879135" y="14759"/>
                  </a:lnTo>
                  <a:lnTo>
                    <a:pt x="6834589" y="3789"/>
                  </a:lnTo>
                  <a:lnTo>
                    <a:pt x="6787629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 sz="1847" dirty="0"/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899D9FAF-E009-4D3C-8BA8-DF005F2797AB}"/>
              </a:ext>
            </a:extLst>
          </p:cNvPr>
          <p:cNvSpPr txBox="1"/>
          <p:nvPr/>
        </p:nvSpPr>
        <p:spPr>
          <a:xfrm>
            <a:off x="57992" y="3603956"/>
            <a:ext cx="7671940" cy="912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65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Концепция развития </a:t>
            </a:r>
          </a:p>
          <a:p>
            <a:r>
              <a:rPr lang="ru-RU" sz="2665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ГАУ ДОЛ «КОЛОСОК» до 2023 год</a:t>
            </a:r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CFE66DBB-9CB2-4843-3931-2ADC2D089B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434" y="89688"/>
            <a:ext cx="2207261" cy="738053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C2B8CC96-847C-7848-764C-284B2E6BA7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580" y="791095"/>
            <a:ext cx="1611916" cy="5780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B9EF86D-0797-407B-9104-EC0D493C515E}"/>
              </a:ext>
            </a:extLst>
          </p:cNvPr>
          <p:cNvSpPr txBox="1"/>
          <p:nvPr/>
        </p:nvSpPr>
        <p:spPr>
          <a:xfrm>
            <a:off x="1928075" y="5736200"/>
            <a:ext cx="3507692" cy="66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47" dirty="0">
                <a:solidFill>
                  <a:schemeClr val="bg1"/>
                </a:solidFill>
              </a:rPr>
              <a:t>Директор ГАУ ДОЛ «Колосок»</a:t>
            </a:r>
          </a:p>
          <a:p>
            <a:r>
              <a:rPr lang="ru-RU" sz="1847" dirty="0">
                <a:solidFill>
                  <a:schemeClr val="bg1"/>
                </a:solidFill>
              </a:rPr>
              <a:t>Носкова Анна Борисовна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E682C0B-FCFA-4B60-9DAE-BEEC7FCEF4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0586" y="3019359"/>
            <a:ext cx="3065952" cy="382963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A8C976-9F55-49AE-882B-AEAC1D82B4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037" y="419298"/>
            <a:ext cx="1176075" cy="1148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958876-6586-419A-ADE9-7522F7E7F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Основные вехи развития ГАУ ДОЛ «Колосок»</a:t>
            </a:r>
          </a:p>
        </p:txBody>
      </p:sp>
      <p:sp>
        <p:nvSpPr>
          <p:cNvPr id="4" name="object 14">
            <a:extLst>
              <a:ext uri="{FF2B5EF4-FFF2-40B4-BE49-F238E27FC236}">
                <a16:creationId xmlns:a16="http://schemas.microsoft.com/office/drawing/2014/main" id="{E8A4F966-09F1-41D6-A3D6-8460A7A1DED1}"/>
              </a:ext>
            </a:extLst>
          </p:cNvPr>
          <p:cNvSpPr/>
          <p:nvPr/>
        </p:nvSpPr>
        <p:spPr>
          <a:xfrm rot="10800000">
            <a:off x="5059753" y="6407243"/>
            <a:ext cx="7540235" cy="701335"/>
          </a:xfrm>
          <a:custGeom>
            <a:avLst/>
            <a:gdLst/>
            <a:ahLst/>
            <a:cxnLst/>
            <a:rect l="l" t="t" r="r" b="b"/>
            <a:pathLst>
              <a:path w="7077709" h="579120">
                <a:moveTo>
                  <a:pt x="6787629" y="0"/>
                </a:moveTo>
                <a:lnTo>
                  <a:pt x="0" y="0"/>
                </a:lnTo>
                <a:lnTo>
                  <a:pt x="0" y="579005"/>
                </a:lnTo>
                <a:lnTo>
                  <a:pt x="6787629" y="579005"/>
                </a:lnTo>
                <a:lnTo>
                  <a:pt x="6834589" y="575216"/>
                </a:lnTo>
                <a:lnTo>
                  <a:pt x="6879135" y="564247"/>
                </a:lnTo>
                <a:lnTo>
                  <a:pt x="6920673" y="546694"/>
                </a:lnTo>
                <a:lnTo>
                  <a:pt x="6958605" y="523152"/>
                </a:lnTo>
                <a:lnTo>
                  <a:pt x="6992337" y="494217"/>
                </a:lnTo>
                <a:lnTo>
                  <a:pt x="7021272" y="460485"/>
                </a:lnTo>
                <a:lnTo>
                  <a:pt x="7044814" y="422553"/>
                </a:lnTo>
                <a:lnTo>
                  <a:pt x="7062367" y="381015"/>
                </a:lnTo>
                <a:lnTo>
                  <a:pt x="7073336" y="336469"/>
                </a:lnTo>
                <a:lnTo>
                  <a:pt x="7077125" y="289509"/>
                </a:lnTo>
                <a:lnTo>
                  <a:pt x="7073336" y="242548"/>
                </a:lnTo>
                <a:lnTo>
                  <a:pt x="7062367" y="198001"/>
                </a:lnTo>
                <a:lnTo>
                  <a:pt x="7044814" y="156462"/>
                </a:lnTo>
                <a:lnTo>
                  <a:pt x="7021272" y="118528"/>
                </a:lnTo>
                <a:lnTo>
                  <a:pt x="6992337" y="84794"/>
                </a:lnTo>
                <a:lnTo>
                  <a:pt x="6958605" y="55858"/>
                </a:lnTo>
                <a:lnTo>
                  <a:pt x="6920673" y="32314"/>
                </a:lnTo>
                <a:lnTo>
                  <a:pt x="6879135" y="14759"/>
                </a:lnTo>
                <a:lnTo>
                  <a:pt x="6834589" y="3789"/>
                </a:lnTo>
                <a:lnTo>
                  <a:pt x="6787629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847" dirty="0"/>
          </a:p>
        </p:txBody>
      </p:sp>
      <p:sp>
        <p:nvSpPr>
          <p:cNvPr id="5" name="object 14">
            <a:extLst>
              <a:ext uri="{FF2B5EF4-FFF2-40B4-BE49-F238E27FC236}">
                <a16:creationId xmlns:a16="http://schemas.microsoft.com/office/drawing/2014/main" id="{BC3144A7-773E-4A71-9AF2-5174D5E717A2}"/>
              </a:ext>
            </a:extLst>
          </p:cNvPr>
          <p:cNvSpPr/>
          <p:nvPr/>
        </p:nvSpPr>
        <p:spPr>
          <a:xfrm rot="10800000">
            <a:off x="5636427" y="5130231"/>
            <a:ext cx="6963561" cy="476819"/>
          </a:xfrm>
          <a:custGeom>
            <a:avLst/>
            <a:gdLst/>
            <a:ahLst/>
            <a:cxnLst/>
            <a:rect l="l" t="t" r="r" b="b"/>
            <a:pathLst>
              <a:path w="7077709" h="579120">
                <a:moveTo>
                  <a:pt x="6787629" y="0"/>
                </a:moveTo>
                <a:lnTo>
                  <a:pt x="0" y="0"/>
                </a:lnTo>
                <a:lnTo>
                  <a:pt x="0" y="579005"/>
                </a:lnTo>
                <a:lnTo>
                  <a:pt x="6787629" y="579005"/>
                </a:lnTo>
                <a:lnTo>
                  <a:pt x="6834589" y="575216"/>
                </a:lnTo>
                <a:lnTo>
                  <a:pt x="6879135" y="564247"/>
                </a:lnTo>
                <a:lnTo>
                  <a:pt x="6920673" y="546694"/>
                </a:lnTo>
                <a:lnTo>
                  <a:pt x="6958605" y="523152"/>
                </a:lnTo>
                <a:lnTo>
                  <a:pt x="6992337" y="494217"/>
                </a:lnTo>
                <a:lnTo>
                  <a:pt x="7021272" y="460485"/>
                </a:lnTo>
                <a:lnTo>
                  <a:pt x="7044814" y="422553"/>
                </a:lnTo>
                <a:lnTo>
                  <a:pt x="7062367" y="381015"/>
                </a:lnTo>
                <a:lnTo>
                  <a:pt x="7073336" y="336469"/>
                </a:lnTo>
                <a:lnTo>
                  <a:pt x="7077125" y="289509"/>
                </a:lnTo>
                <a:lnTo>
                  <a:pt x="7073336" y="242548"/>
                </a:lnTo>
                <a:lnTo>
                  <a:pt x="7062367" y="198001"/>
                </a:lnTo>
                <a:lnTo>
                  <a:pt x="7044814" y="156462"/>
                </a:lnTo>
                <a:lnTo>
                  <a:pt x="7021272" y="118528"/>
                </a:lnTo>
                <a:lnTo>
                  <a:pt x="6992337" y="84794"/>
                </a:lnTo>
                <a:lnTo>
                  <a:pt x="6958605" y="55858"/>
                </a:lnTo>
                <a:lnTo>
                  <a:pt x="6920673" y="32314"/>
                </a:lnTo>
                <a:lnTo>
                  <a:pt x="6879135" y="14759"/>
                </a:lnTo>
                <a:lnTo>
                  <a:pt x="6834589" y="3789"/>
                </a:lnTo>
                <a:lnTo>
                  <a:pt x="6787629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847" dirty="0"/>
          </a:p>
        </p:txBody>
      </p:sp>
      <p:sp>
        <p:nvSpPr>
          <p:cNvPr id="6" name="object 14">
            <a:extLst>
              <a:ext uri="{FF2B5EF4-FFF2-40B4-BE49-F238E27FC236}">
                <a16:creationId xmlns:a16="http://schemas.microsoft.com/office/drawing/2014/main" id="{257E0B27-ED9F-46F1-9DC9-14AA5724AE68}"/>
              </a:ext>
            </a:extLst>
          </p:cNvPr>
          <p:cNvSpPr/>
          <p:nvPr/>
        </p:nvSpPr>
        <p:spPr>
          <a:xfrm rot="10800000">
            <a:off x="6524345" y="3760450"/>
            <a:ext cx="6158709" cy="473086"/>
          </a:xfrm>
          <a:custGeom>
            <a:avLst/>
            <a:gdLst/>
            <a:ahLst/>
            <a:cxnLst/>
            <a:rect l="l" t="t" r="r" b="b"/>
            <a:pathLst>
              <a:path w="7077709" h="579120">
                <a:moveTo>
                  <a:pt x="6787629" y="0"/>
                </a:moveTo>
                <a:lnTo>
                  <a:pt x="0" y="0"/>
                </a:lnTo>
                <a:lnTo>
                  <a:pt x="0" y="579005"/>
                </a:lnTo>
                <a:lnTo>
                  <a:pt x="6787629" y="579005"/>
                </a:lnTo>
                <a:lnTo>
                  <a:pt x="6834589" y="575216"/>
                </a:lnTo>
                <a:lnTo>
                  <a:pt x="6879135" y="564247"/>
                </a:lnTo>
                <a:lnTo>
                  <a:pt x="6920673" y="546694"/>
                </a:lnTo>
                <a:lnTo>
                  <a:pt x="6958605" y="523152"/>
                </a:lnTo>
                <a:lnTo>
                  <a:pt x="6992337" y="494217"/>
                </a:lnTo>
                <a:lnTo>
                  <a:pt x="7021272" y="460485"/>
                </a:lnTo>
                <a:lnTo>
                  <a:pt x="7044814" y="422553"/>
                </a:lnTo>
                <a:lnTo>
                  <a:pt x="7062367" y="381015"/>
                </a:lnTo>
                <a:lnTo>
                  <a:pt x="7073336" y="336469"/>
                </a:lnTo>
                <a:lnTo>
                  <a:pt x="7077125" y="289509"/>
                </a:lnTo>
                <a:lnTo>
                  <a:pt x="7073336" y="242548"/>
                </a:lnTo>
                <a:lnTo>
                  <a:pt x="7062367" y="198001"/>
                </a:lnTo>
                <a:lnTo>
                  <a:pt x="7044814" y="156462"/>
                </a:lnTo>
                <a:lnTo>
                  <a:pt x="7021272" y="118528"/>
                </a:lnTo>
                <a:lnTo>
                  <a:pt x="6992337" y="84794"/>
                </a:lnTo>
                <a:lnTo>
                  <a:pt x="6958605" y="55858"/>
                </a:lnTo>
                <a:lnTo>
                  <a:pt x="6920673" y="32314"/>
                </a:lnTo>
                <a:lnTo>
                  <a:pt x="6879135" y="14759"/>
                </a:lnTo>
                <a:lnTo>
                  <a:pt x="6834589" y="3789"/>
                </a:lnTo>
                <a:lnTo>
                  <a:pt x="6787629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847" dirty="0"/>
          </a:p>
        </p:txBody>
      </p:sp>
      <p:sp>
        <p:nvSpPr>
          <p:cNvPr id="7" name="object 14">
            <a:extLst>
              <a:ext uri="{FF2B5EF4-FFF2-40B4-BE49-F238E27FC236}">
                <a16:creationId xmlns:a16="http://schemas.microsoft.com/office/drawing/2014/main" id="{81329A9A-E53B-4169-9723-8DD9F3153C81}"/>
              </a:ext>
            </a:extLst>
          </p:cNvPr>
          <p:cNvSpPr/>
          <p:nvPr/>
        </p:nvSpPr>
        <p:spPr>
          <a:xfrm rot="10800000">
            <a:off x="9843579" y="2595464"/>
            <a:ext cx="2756409" cy="433994"/>
          </a:xfrm>
          <a:custGeom>
            <a:avLst/>
            <a:gdLst/>
            <a:ahLst/>
            <a:cxnLst/>
            <a:rect l="l" t="t" r="r" b="b"/>
            <a:pathLst>
              <a:path w="7077709" h="579120">
                <a:moveTo>
                  <a:pt x="6787629" y="0"/>
                </a:moveTo>
                <a:lnTo>
                  <a:pt x="0" y="0"/>
                </a:lnTo>
                <a:lnTo>
                  <a:pt x="0" y="579005"/>
                </a:lnTo>
                <a:lnTo>
                  <a:pt x="6787629" y="579005"/>
                </a:lnTo>
                <a:lnTo>
                  <a:pt x="6834589" y="575216"/>
                </a:lnTo>
                <a:lnTo>
                  <a:pt x="6879135" y="564247"/>
                </a:lnTo>
                <a:lnTo>
                  <a:pt x="6920673" y="546694"/>
                </a:lnTo>
                <a:lnTo>
                  <a:pt x="6958605" y="523152"/>
                </a:lnTo>
                <a:lnTo>
                  <a:pt x="6992337" y="494217"/>
                </a:lnTo>
                <a:lnTo>
                  <a:pt x="7021272" y="460485"/>
                </a:lnTo>
                <a:lnTo>
                  <a:pt x="7044814" y="422553"/>
                </a:lnTo>
                <a:lnTo>
                  <a:pt x="7062367" y="381015"/>
                </a:lnTo>
                <a:lnTo>
                  <a:pt x="7073336" y="336469"/>
                </a:lnTo>
                <a:lnTo>
                  <a:pt x="7077125" y="289509"/>
                </a:lnTo>
                <a:lnTo>
                  <a:pt x="7073336" y="242548"/>
                </a:lnTo>
                <a:lnTo>
                  <a:pt x="7062367" y="198001"/>
                </a:lnTo>
                <a:lnTo>
                  <a:pt x="7044814" y="156462"/>
                </a:lnTo>
                <a:lnTo>
                  <a:pt x="7021272" y="118528"/>
                </a:lnTo>
                <a:lnTo>
                  <a:pt x="6992337" y="84794"/>
                </a:lnTo>
                <a:lnTo>
                  <a:pt x="6958605" y="55858"/>
                </a:lnTo>
                <a:lnTo>
                  <a:pt x="6920673" y="32314"/>
                </a:lnTo>
                <a:lnTo>
                  <a:pt x="6879135" y="14759"/>
                </a:lnTo>
                <a:lnTo>
                  <a:pt x="6834589" y="3789"/>
                </a:lnTo>
                <a:lnTo>
                  <a:pt x="6787629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847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08E854-1F61-44CF-8A66-60AF5E179502}"/>
              </a:ext>
            </a:extLst>
          </p:cNvPr>
          <p:cNvSpPr txBox="1"/>
          <p:nvPr/>
        </p:nvSpPr>
        <p:spPr>
          <a:xfrm>
            <a:off x="10041011" y="2593040"/>
            <a:ext cx="2361544" cy="3765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47" dirty="0">
                <a:solidFill>
                  <a:schemeClr val="bg1"/>
                </a:solidFill>
              </a:rPr>
              <a:t>Палаточный лагерь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12CD41-0483-4375-A62D-F2B9D7315668}"/>
              </a:ext>
            </a:extLst>
          </p:cNvPr>
          <p:cNvSpPr txBox="1"/>
          <p:nvPr/>
        </p:nvSpPr>
        <p:spPr>
          <a:xfrm>
            <a:off x="10967908" y="2183243"/>
            <a:ext cx="1202573" cy="385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904" b="1" dirty="0">
                <a:solidFill>
                  <a:schemeClr val="tx1"/>
                </a:solidFill>
              </a:rPr>
              <a:t>1978 год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12D128-53E6-47E0-99EC-74ED88C18059}"/>
              </a:ext>
            </a:extLst>
          </p:cNvPr>
          <p:cNvSpPr txBox="1"/>
          <p:nvPr/>
        </p:nvSpPr>
        <p:spPr>
          <a:xfrm>
            <a:off x="10913905" y="3354764"/>
            <a:ext cx="1202573" cy="385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904" b="1" dirty="0">
                <a:solidFill>
                  <a:schemeClr val="tx1"/>
                </a:solidFill>
              </a:rPr>
              <a:t>1988 год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69E7ED-0406-48F6-9D4D-D249DF9F761D}"/>
              </a:ext>
            </a:extLst>
          </p:cNvPr>
          <p:cNvSpPr txBox="1"/>
          <p:nvPr/>
        </p:nvSpPr>
        <p:spPr>
          <a:xfrm>
            <a:off x="6811179" y="3814165"/>
            <a:ext cx="5509842" cy="326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23" dirty="0">
                <a:solidFill>
                  <a:schemeClr val="bg1"/>
                </a:solidFill>
              </a:rPr>
              <a:t>Пионерский лагерь </a:t>
            </a:r>
            <a:r>
              <a:rPr lang="ru-RU" sz="1523" dirty="0" err="1">
                <a:solidFill>
                  <a:schemeClr val="bg1"/>
                </a:solidFill>
              </a:rPr>
              <a:t>Облагропрома</a:t>
            </a:r>
            <a:r>
              <a:rPr lang="ru-RU" sz="1523" dirty="0">
                <a:solidFill>
                  <a:schemeClr val="bg1"/>
                </a:solidFill>
              </a:rPr>
              <a:t> - 35 детская здравница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11BF18-F34D-4B18-9C90-7B0AF45DF3C1}"/>
              </a:ext>
            </a:extLst>
          </p:cNvPr>
          <p:cNvSpPr txBox="1"/>
          <p:nvPr/>
        </p:nvSpPr>
        <p:spPr>
          <a:xfrm>
            <a:off x="6449848" y="5194188"/>
            <a:ext cx="5336717" cy="326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23" dirty="0">
                <a:solidFill>
                  <a:schemeClr val="bg1"/>
                </a:solidFill>
              </a:rPr>
              <a:t>Центр выявления и поддержки одаренных детей «Вега»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C4B9E7-4C1E-4B64-91FC-FEDEC92F2815}"/>
              </a:ext>
            </a:extLst>
          </p:cNvPr>
          <p:cNvSpPr txBox="1"/>
          <p:nvPr/>
        </p:nvSpPr>
        <p:spPr>
          <a:xfrm>
            <a:off x="5295253" y="6494459"/>
            <a:ext cx="7464378" cy="56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23" dirty="0">
                <a:solidFill>
                  <a:schemeClr val="bg1"/>
                </a:solidFill>
              </a:rPr>
              <a:t>ГАУ ДОЛ «Колосок» , как региональный образовательно-оздоровительный Центр Амурской области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F6BA93-ADD9-44C3-878E-122DA541552A}"/>
              </a:ext>
            </a:extLst>
          </p:cNvPr>
          <p:cNvSpPr txBox="1"/>
          <p:nvPr/>
        </p:nvSpPr>
        <p:spPr>
          <a:xfrm>
            <a:off x="10967908" y="4748628"/>
            <a:ext cx="1202573" cy="385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904" b="1" dirty="0">
                <a:solidFill>
                  <a:schemeClr val="tx1"/>
                </a:solidFill>
              </a:rPr>
              <a:t>2019 год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661DCC-510A-42D8-968A-CB15FDB1470B}"/>
              </a:ext>
            </a:extLst>
          </p:cNvPr>
          <p:cNvSpPr txBox="1"/>
          <p:nvPr/>
        </p:nvSpPr>
        <p:spPr>
          <a:xfrm>
            <a:off x="10913905" y="6030685"/>
            <a:ext cx="1202573" cy="385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904" b="1" dirty="0">
                <a:solidFill>
                  <a:schemeClr val="tx1"/>
                </a:solidFill>
              </a:rPr>
              <a:t>2023 год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DE41C8C-3956-4960-8A24-A37827C7E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683" y="4522673"/>
            <a:ext cx="1804291" cy="1353219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396528B-D9EC-4AF5-BC1F-7A0EF6487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171" y="5928463"/>
            <a:ext cx="1907019" cy="1270849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2128059-A13D-4D75-8823-B7EE67292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2335" y="2063951"/>
            <a:ext cx="2110293" cy="1403590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82B77FC-5028-458A-98A9-4FA448E00C4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820" t="69103" r="10609" b="565"/>
          <a:stretch/>
        </p:blipFill>
        <p:spPr>
          <a:xfrm>
            <a:off x="1686083" y="2414168"/>
            <a:ext cx="2830830" cy="201137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634793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c7b85dab8f_0_5"/>
          <p:cNvSpPr txBox="1">
            <a:spLocks noGrp="1"/>
          </p:cNvSpPr>
          <p:nvPr>
            <p:ph type="ctrTitle"/>
          </p:nvPr>
        </p:nvSpPr>
        <p:spPr>
          <a:xfrm>
            <a:off x="619594" y="1550188"/>
            <a:ext cx="11360800" cy="24908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 fontScale="90000"/>
          </a:bodyPr>
          <a:lstStyle/>
          <a:p>
            <a:r>
              <a:rPr lang="ru" dirty="0"/>
              <a:t>Концепция развития Центра выявления и поддержки одаренных детей «Вега»</a:t>
            </a:r>
            <a:br>
              <a:rPr lang="ru" dirty="0"/>
            </a:br>
            <a:r>
              <a:rPr lang="ru" dirty="0"/>
              <a:t>на 2021-2023 гг.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0CD4AF-E0B2-446D-9326-6D43D4FB1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5182">
            <a:off x="9256658" y="3863026"/>
            <a:ext cx="2792556" cy="279255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53D490-3BCD-434D-A8ED-C83B66754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7686">
            <a:off x="805416" y="3807213"/>
            <a:ext cx="2239467" cy="223946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Объект 4">
            <a:extLst>
              <a:ext uri="{FF2B5EF4-FFF2-40B4-BE49-F238E27FC236}">
                <a16:creationId xmlns:a16="http://schemas.microsoft.com/office/drawing/2014/main" id="{80C3E666-957A-4061-8B18-E6B51128DE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800" y="884419"/>
            <a:ext cx="4449705" cy="444970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054BEDF-EC9C-4C1D-9109-1B7EE7F133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1623">
            <a:off x="8824057" y="246360"/>
            <a:ext cx="3178718" cy="31787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5A6F29B-1768-44EC-A537-7CE7C23A43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053">
            <a:off x="862288" y="862990"/>
            <a:ext cx="2365560" cy="23655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97044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>
              <a:buSzPct val="111111"/>
            </a:pPr>
            <a:r>
              <a:rPr lang="ru-RU" dirty="0"/>
              <a:t>Концептуальная основа работы Центра</a:t>
            </a:r>
          </a:p>
        </p:txBody>
      </p:sp>
      <p:sp>
        <p:nvSpPr>
          <p:cNvPr id="30" name="Google Shape;30;p2"/>
          <p:cNvSpPr txBox="1">
            <a:spLocks noGrp="1"/>
          </p:cNvSpPr>
          <p:nvPr>
            <p:ph type="body" idx="1"/>
          </p:nvPr>
        </p:nvSpPr>
        <p:spPr>
          <a:xfrm>
            <a:off x="619594" y="2753350"/>
            <a:ext cx="11360800" cy="2777459"/>
          </a:xfrm>
          <a:prstGeom prst="rect">
            <a:avLst/>
          </a:prstGeom>
          <a:noFill/>
          <a:ln>
            <a:solidFill>
              <a:srgbClr val="4B40A1"/>
            </a:solidFill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 algn="just">
              <a:spcAft>
                <a:spcPts val="1600"/>
              </a:spcAft>
              <a:buNone/>
            </a:pPr>
            <a:r>
              <a:rPr lang="ru-RU" dirty="0"/>
              <a:t>Создание в Амурской области эффективной образовательной среды, содействующей разностороннему личностному развитию и удовлетворяющей образовательные потребности обучающихся с высоким уровнем мотивации к обучению, их дальнейшей самореализации по направлениям «Наука», «Искусство», «Спорт», независимо от места жительства, социального положения и финансовых возможностей семьи.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B9A4629-2AC3-4905-9AE2-B3FC17ACD4BD}"/>
              </a:ext>
            </a:extLst>
          </p:cNvPr>
          <p:cNvSpPr txBox="1">
            <a:spLocks/>
          </p:cNvSpPr>
          <p:nvPr/>
        </p:nvSpPr>
        <p:spPr>
          <a:xfrm>
            <a:off x="619594" y="2072865"/>
            <a:ext cx="11360800" cy="680485"/>
          </a:xfrm>
          <a:prstGeom prst="rect">
            <a:avLst/>
          </a:prstGeom>
          <a:solidFill>
            <a:srgbClr val="4B40A1"/>
          </a:solidFill>
          <a:ln>
            <a:solidFill>
              <a:srgbClr val="4B40A1"/>
            </a:solidFill>
          </a:ln>
        </p:spPr>
        <p:txBody>
          <a:bodyPr spcFirstLastPara="1" wrap="square" lIns="121900" tIns="121900" rIns="121900" bIns="12190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0A1"/>
              </a:buClr>
              <a:buSzPts val="3600"/>
              <a:buFont typeface="Poiret One"/>
              <a:buNone/>
              <a:defRPr sz="3600" b="1" i="0" u="none" strike="noStrike" cap="none">
                <a:solidFill>
                  <a:srgbClr val="4B40A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3733" dirty="0">
                <a:solidFill>
                  <a:schemeClr val="bg1"/>
                </a:solidFill>
                <a:latin typeface="Poiret One" panose="020B0604020202020204" charset="0"/>
                <a:cs typeface="Times New Roman" panose="02020603050405020304" pitchFamily="18" charset="0"/>
              </a:rPr>
              <a:t>Миссия Центра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7BCFBE-1306-4B94-B663-4D6A65529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154" y="538445"/>
            <a:ext cx="11360800" cy="763600"/>
          </a:xfrm>
        </p:spPr>
        <p:txBody>
          <a:bodyPr>
            <a:noAutofit/>
          </a:bodyPr>
          <a:lstStyle/>
          <a:p>
            <a:r>
              <a:rPr lang="ru-RU" sz="3200" dirty="0"/>
              <a:t>Основополагающие принципы при взаимодействии с другими организациями, обучающимися и сотрудниками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0AB1DD59-593D-4754-BDBF-BE3775A2E2AA}"/>
              </a:ext>
            </a:extLst>
          </p:cNvPr>
          <p:cNvGrpSpPr/>
          <p:nvPr/>
        </p:nvGrpSpPr>
        <p:grpSpPr>
          <a:xfrm>
            <a:off x="1461801" y="1743357"/>
            <a:ext cx="10504167" cy="4927297"/>
            <a:chOff x="1293861" y="1080323"/>
            <a:chExt cx="11162089" cy="5688408"/>
          </a:xfrm>
        </p:grpSpPr>
        <p:sp>
          <p:nvSpPr>
            <p:cNvPr id="4" name="Овал 3">
              <a:hlinkClick r:id="rId2" action="ppaction://hlinksldjump"/>
              <a:extLst>
                <a:ext uri="{FF2B5EF4-FFF2-40B4-BE49-F238E27FC236}">
                  <a16:creationId xmlns:a16="http://schemas.microsoft.com/office/drawing/2014/main" id="{C9460645-309C-4009-A14F-9517A15F90D9}"/>
                </a:ext>
              </a:extLst>
            </p:cNvPr>
            <p:cNvSpPr/>
            <p:nvPr/>
          </p:nvSpPr>
          <p:spPr>
            <a:xfrm>
              <a:off x="1635929" y="1503532"/>
              <a:ext cx="1964986" cy="1906622"/>
            </a:xfrm>
            <a:prstGeom prst="ellipse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33" b="1" dirty="0">
                  <a:latin typeface="Poiret One" panose="020B0604020202020204" charset="0"/>
                </a:rPr>
                <a:t>Открытость и доступность</a:t>
              </a:r>
            </a:p>
          </p:txBody>
        </p:sp>
        <p:sp>
          <p:nvSpPr>
            <p:cNvPr id="5" name="Овал 4">
              <a:hlinkClick r:id="rId3" action="ppaction://hlinksldjump"/>
              <a:extLst>
                <a:ext uri="{FF2B5EF4-FFF2-40B4-BE49-F238E27FC236}">
                  <a16:creationId xmlns:a16="http://schemas.microsoft.com/office/drawing/2014/main" id="{0559D1AE-21B3-435A-8DD4-12BCECAE3683}"/>
                </a:ext>
              </a:extLst>
            </p:cNvPr>
            <p:cNvSpPr/>
            <p:nvPr/>
          </p:nvSpPr>
          <p:spPr>
            <a:xfrm>
              <a:off x="1293861" y="3849267"/>
              <a:ext cx="2432248" cy="2404382"/>
            </a:xfrm>
            <a:prstGeom prst="ellipse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33" b="1" dirty="0">
                  <a:latin typeface="Poiret One" panose="020B0604020202020204" charset="0"/>
                </a:rPr>
                <a:t>Профессионализм</a:t>
              </a:r>
            </a:p>
          </p:txBody>
        </p:sp>
        <p:sp>
          <p:nvSpPr>
            <p:cNvPr id="6" name="Овал 5">
              <a:hlinkClick r:id="rId4" action="ppaction://hlinksldjump"/>
              <a:extLst>
                <a:ext uri="{FF2B5EF4-FFF2-40B4-BE49-F238E27FC236}">
                  <a16:creationId xmlns:a16="http://schemas.microsoft.com/office/drawing/2014/main" id="{51C558CA-EA87-4333-8337-BFEEC7A50007}"/>
                </a:ext>
              </a:extLst>
            </p:cNvPr>
            <p:cNvSpPr/>
            <p:nvPr/>
          </p:nvSpPr>
          <p:spPr>
            <a:xfrm>
              <a:off x="7156314" y="3688000"/>
              <a:ext cx="2332205" cy="2359768"/>
            </a:xfrm>
            <a:prstGeom prst="ellipse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33" b="1" dirty="0">
                  <a:latin typeface="Poiret One" panose="020B0604020202020204" charset="0"/>
                </a:rPr>
                <a:t>Партнерство и взаимодействие</a:t>
              </a:r>
            </a:p>
          </p:txBody>
        </p:sp>
        <p:sp>
          <p:nvSpPr>
            <p:cNvPr id="7" name="Овал 6">
              <a:hlinkClick r:id="rId5" action="ppaction://hlinksldjump"/>
              <a:extLst>
                <a:ext uri="{FF2B5EF4-FFF2-40B4-BE49-F238E27FC236}">
                  <a16:creationId xmlns:a16="http://schemas.microsoft.com/office/drawing/2014/main" id="{3AC7BCA3-5479-4DA0-8146-3E9327FA5CD5}"/>
                </a:ext>
              </a:extLst>
            </p:cNvPr>
            <p:cNvSpPr/>
            <p:nvPr/>
          </p:nvSpPr>
          <p:spPr>
            <a:xfrm>
              <a:off x="10038094" y="1080323"/>
              <a:ext cx="2417856" cy="2443822"/>
            </a:xfrm>
            <a:prstGeom prst="ellipse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67" b="1" dirty="0">
                  <a:latin typeface="Poiret One" panose="020B0604020202020204" charset="0"/>
                </a:rPr>
                <a:t>Индивидуальный подход</a:t>
              </a:r>
            </a:p>
          </p:txBody>
        </p:sp>
        <p:sp>
          <p:nvSpPr>
            <p:cNvPr id="8" name="Овал 7">
              <a:hlinkClick r:id="rId6" action="ppaction://hlinksldjump"/>
              <a:extLst>
                <a:ext uri="{FF2B5EF4-FFF2-40B4-BE49-F238E27FC236}">
                  <a16:creationId xmlns:a16="http://schemas.microsoft.com/office/drawing/2014/main" id="{5C10711A-6811-445F-9C71-D43FB79DBA21}"/>
                </a:ext>
              </a:extLst>
            </p:cNvPr>
            <p:cNvSpPr/>
            <p:nvPr/>
          </p:nvSpPr>
          <p:spPr>
            <a:xfrm>
              <a:off x="4192932" y="4862109"/>
              <a:ext cx="1964986" cy="1906622"/>
            </a:xfrm>
            <a:prstGeom prst="ellipse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33" b="1" dirty="0">
                  <a:latin typeface="Poiret One" panose="020B0604020202020204" charset="0"/>
                </a:rPr>
                <a:t>Командная</a:t>
              </a:r>
              <a:r>
                <a:rPr lang="ru-RU" sz="1333" b="1" i="1" dirty="0">
                  <a:latin typeface="Poiret One" panose="020B0604020202020204" charset="0"/>
                </a:rPr>
                <a:t> </a:t>
              </a:r>
              <a:r>
                <a:rPr lang="ru-RU" sz="1333" b="1" dirty="0">
                  <a:latin typeface="Poiret One" panose="020B0604020202020204" charset="0"/>
                </a:rPr>
                <a:t>работа</a:t>
              </a:r>
            </a:p>
          </p:txBody>
        </p:sp>
        <p:sp>
          <p:nvSpPr>
            <p:cNvPr id="9" name="Овал 8">
              <a:hlinkClick r:id="rId7" action="ppaction://hlinksldjump"/>
              <a:extLst>
                <a:ext uri="{FF2B5EF4-FFF2-40B4-BE49-F238E27FC236}">
                  <a16:creationId xmlns:a16="http://schemas.microsoft.com/office/drawing/2014/main" id="{9BDC63CC-7D0A-4A2A-AA6E-1F73313D019F}"/>
                </a:ext>
              </a:extLst>
            </p:cNvPr>
            <p:cNvSpPr/>
            <p:nvPr/>
          </p:nvSpPr>
          <p:spPr>
            <a:xfrm>
              <a:off x="6258230" y="1225485"/>
              <a:ext cx="1796167" cy="1801237"/>
            </a:xfrm>
            <a:prstGeom prst="ellipse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33" b="1" dirty="0">
                  <a:latin typeface="Poiret One" panose="020B0604020202020204" charset="0"/>
                </a:rPr>
                <a:t>Ориентация на результат</a:t>
              </a:r>
            </a:p>
          </p:txBody>
        </p: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42D62CB0-9C86-46A2-A6D3-8E7ED6F8C13C}"/>
                </a:ext>
              </a:extLst>
            </p:cNvPr>
            <p:cNvCxnSpPr>
              <a:cxnSpLocks/>
              <a:stCxn id="4" idx="6"/>
            </p:cNvCxnSpPr>
            <p:nvPr/>
          </p:nvCxnSpPr>
          <p:spPr>
            <a:xfrm flipV="1">
              <a:off x="3600916" y="2276275"/>
              <a:ext cx="2657314" cy="180568"/>
            </a:xfrm>
            <a:prstGeom prst="line">
              <a:avLst/>
            </a:prstGeom>
            <a:ln>
              <a:solidFill>
                <a:srgbClr val="4B40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EAB0AFFC-B122-4120-BF59-7741648B90D4}"/>
                </a:ext>
              </a:extLst>
            </p:cNvPr>
            <p:cNvCxnSpPr>
              <a:cxnSpLocks/>
              <a:stCxn id="4" idx="4"/>
              <a:endCxn id="5" idx="0"/>
            </p:cNvCxnSpPr>
            <p:nvPr/>
          </p:nvCxnSpPr>
          <p:spPr>
            <a:xfrm flipH="1">
              <a:off x="2509985" y="3410153"/>
              <a:ext cx="108438" cy="439114"/>
            </a:xfrm>
            <a:prstGeom prst="line">
              <a:avLst/>
            </a:prstGeom>
            <a:ln>
              <a:solidFill>
                <a:srgbClr val="4B40A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0B6E6C95-AB1D-4BC7-88FE-4994B3B84C28}"/>
                </a:ext>
              </a:extLst>
            </p:cNvPr>
            <p:cNvCxnSpPr>
              <a:cxnSpLocks/>
            </p:cNvCxnSpPr>
            <p:nvPr/>
          </p:nvCxnSpPr>
          <p:spPr>
            <a:xfrm>
              <a:off x="3193676" y="3213846"/>
              <a:ext cx="1699067" cy="1733894"/>
            </a:xfrm>
            <a:prstGeom prst="line">
              <a:avLst/>
            </a:prstGeom>
            <a:ln>
              <a:solidFill>
                <a:srgbClr val="4B40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53EC19B5-68B7-4128-93BB-3DF4BD67BAEB}"/>
                </a:ext>
              </a:extLst>
            </p:cNvPr>
            <p:cNvCxnSpPr>
              <a:cxnSpLocks/>
            </p:cNvCxnSpPr>
            <p:nvPr/>
          </p:nvCxnSpPr>
          <p:spPr>
            <a:xfrm>
              <a:off x="3499024" y="2923671"/>
              <a:ext cx="3736101" cy="1577981"/>
            </a:xfrm>
            <a:prstGeom prst="line">
              <a:avLst/>
            </a:prstGeom>
            <a:ln>
              <a:solidFill>
                <a:srgbClr val="4B40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7E7437C7-8051-41C4-AD3B-F85D7EF547FA}"/>
                </a:ext>
              </a:extLst>
            </p:cNvPr>
            <p:cNvCxnSpPr>
              <a:cxnSpLocks/>
              <a:stCxn id="9" idx="6"/>
              <a:endCxn id="7" idx="2"/>
            </p:cNvCxnSpPr>
            <p:nvPr/>
          </p:nvCxnSpPr>
          <p:spPr>
            <a:xfrm>
              <a:off x="8054396" y="2126103"/>
              <a:ext cx="1983698" cy="176130"/>
            </a:xfrm>
            <a:prstGeom prst="line">
              <a:avLst/>
            </a:prstGeom>
            <a:ln>
              <a:solidFill>
                <a:srgbClr val="4B40A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85B1A67D-3A60-4DBB-8738-6D2724048DFE}"/>
                </a:ext>
              </a:extLst>
            </p:cNvPr>
            <p:cNvCxnSpPr>
              <a:cxnSpLocks/>
              <a:stCxn id="7" idx="3"/>
            </p:cNvCxnSpPr>
            <p:nvPr/>
          </p:nvCxnSpPr>
          <p:spPr>
            <a:xfrm flipH="1">
              <a:off x="9075911" y="3166255"/>
              <a:ext cx="1316270" cy="758858"/>
            </a:xfrm>
            <a:prstGeom prst="line">
              <a:avLst/>
            </a:prstGeom>
            <a:ln>
              <a:solidFill>
                <a:srgbClr val="4B40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316F3798-1443-42E4-AF26-FBCC90D5CF6A}"/>
                </a:ext>
              </a:extLst>
            </p:cNvPr>
            <p:cNvCxnSpPr/>
            <p:nvPr/>
          </p:nvCxnSpPr>
          <p:spPr>
            <a:xfrm flipV="1">
              <a:off x="6095999" y="5603132"/>
              <a:ext cx="1300572" cy="38911"/>
            </a:xfrm>
            <a:prstGeom prst="line">
              <a:avLst/>
            </a:prstGeom>
            <a:ln>
              <a:solidFill>
                <a:srgbClr val="4B40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A8D0E6DD-4C0E-47CF-8AA1-FEF81357F983}"/>
                </a:ext>
              </a:extLst>
            </p:cNvPr>
            <p:cNvCxnSpPr>
              <a:cxnSpLocks/>
              <a:endCxn id="8" idx="2"/>
            </p:cNvCxnSpPr>
            <p:nvPr/>
          </p:nvCxnSpPr>
          <p:spPr>
            <a:xfrm>
              <a:off x="3600916" y="5603133"/>
              <a:ext cx="592016" cy="212288"/>
            </a:xfrm>
            <a:prstGeom prst="line">
              <a:avLst/>
            </a:prstGeom>
            <a:ln>
              <a:solidFill>
                <a:srgbClr val="4B40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CB79D4B-537A-44C3-97DE-D142625F46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1226" y="2868902"/>
              <a:ext cx="1018266" cy="2106798"/>
            </a:xfrm>
            <a:prstGeom prst="line">
              <a:avLst/>
            </a:prstGeom>
            <a:ln>
              <a:solidFill>
                <a:srgbClr val="4B40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E7EAC06E-3C02-4EE7-8350-29284DDB6E71}"/>
                </a:ext>
              </a:extLst>
            </p:cNvPr>
            <p:cNvCxnSpPr>
              <a:stCxn id="9" idx="4"/>
            </p:cNvCxnSpPr>
            <p:nvPr/>
          </p:nvCxnSpPr>
          <p:spPr>
            <a:xfrm>
              <a:off x="7156314" y="3026722"/>
              <a:ext cx="431260" cy="898390"/>
            </a:xfrm>
            <a:prstGeom prst="line">
              <a:avLst/>
            </a:prstGeom>
            <a:ln>
              <a:solidFill>
                <a:srgbClr val="4B40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9648F226-65B6-461A-BD66-0B7D9FD852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4280" y="2617908"/>
              <a:ext cx="7244849" cy="2106798"/>
            </a:xfrm>
            <a:prstGeom prst="line">
              <a:avLst/>
            </a:prstGeom>
            <a:ln>
              <a:solidFill>
                <a:srgbClr val="4B40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81174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4E3739-C3A4-4524-9EF1-B8200EA9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507" y="335870"/>
            <a:ext cx="11740973" cy="801603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ru-RU" dirty="0"/>
              <a:t>Цель и направления работы Центра</a:t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F3650BC-6AE3-4910-98AE-B4DC1A58B727}"/>
              </a:ext>
            </a:extLst>
          </p:cNvPr>
          <p:cNvSpPr/>
          <p:nvPr/>
        </p:nvSpPr>
        <p:spPr>
          <a:xfrm>
            <a:off x="787655" y="1721134"/>
            <a:ext cx="11192740" cy="4381905"/>
          </a:xfrm>
          <a:prstGeom prst="rect">
            <a:avLst/>
          </a:prstGeom>
          <a:ln>
            <a:solidFill>
              <a:srgbClr val="4B40A1"/>
            </a:solidFill>
          </a:ln>
        </p:spPr>
        <p:txBody>
          <a:bodyPr wrap="square">
            <a:spAutoFit/>
          </a:bodyPr>
          <a:lstStyle/>
          <a:p>
            <a:pPr indent="600257" algn="just"/>
            <a:r>
              <a:rPr lang="ru-RU" sz="1467" dirty="0">
                <a:latin typeface="+mn-lt"/>
                <a:ea typeface="Times New Roman" panose="02020603050405020304" pitchFamily="18" charset="0"/>
              </a:rPr>
              <a:t>Развитие и совершенствование системной работы по развитию таланта в регионе по следующим направлениям:</a:t>
            </a:r>
          </a:p>
          <a:p>
            <a:pPr indent="600257" algn="just"/>
            <a:r>
              <a:rPr lang="ru-RU" sz="1467" dirty="0">
                <a:latin typeface="+mn-lt"/>
                <a:ea typeface="Times New Roman" panose="02020603050405020304" pitchFamily="18" charset="0"/>
              </a:rPr>
              <a:t>1. </a:t>
            </a:r>
            <a:r>
              <a:rPr lang="ru-RU" sz="1467" b="1" dirty="0">
                <a:latin typeface="+mn-lt"/>
                <a:ea typeface="Times New Roman" panose="02020603050405020304" pitchFamily="18" charset="0"/>
              </a:rPr>
              <a:t>Выявление проявляющих выдающиеся способности и высокомотивированных детей и молодежи</a:t>
            </a:r>
            <a:r>
              <a:rPr lang="ru-RU" sz="1467" dirty="0">
                <a:latin typeface="+mn-lt"/>
                <a:ea typeface="Times New Roman" panose="02020603050405020304" pitchFamily="18" charset="0"/>
              </a:rPr>
              <a:t>, проживающих в регионе, в том числе координация, организация и проведение особо значимых мероприятий в области образования и науки, искусства, спорта.</a:t>
            </a:r>
          </a:p>
          <a:p>
            <a:pPr indent="600257" algn="just"/>
            <a:r>
              <a:rPr lang="ru-RU" sz="1467" dirty="0">
                <a:latin typeface="+mn-lt"/>
                <a:ea typeface="Times New Roman" panose="02020603050405020304" pitchFamily="18" charset="0"/>
              </a:rPr>
              <a:t>2. </a:t>
            </a:r>
            <a:r>
              <a:rPr lang="ru-RU" sz="1467" b="1" dirty="0">
                <a:latin typeface="+mn-lt"/>
                <a:ea typeface="Times New Roman" panose="02020603050405020304" pitchFamily="18" charset="0"/>
              </a:rPr>
              <a:t>Разработка и реализация образовательных программ </a:t>
            </a:r>
            <a:r>
              <a:rPr lang="ru-RU" sz="1467" dirty="0">
                <a:latin typeface="+mn-lt"/>
                <a:ea typeface="Times New Roman" panose="02020603050405020304" pitchFamily="18" charset="0"/>
              </a:rPr>
              <a:t>для проявивших выдающиеся способности и высокомотивированных детей и молодежи, в том числе с использованием дистанционных образовательных технологий и электронного обучения.</a:t>
            </a:r>
          </a:p>
          <a:p>
            <a:pPr indent="600257" algn="just"/>
            <a:r>
              <a:rPr lang="ru-RU" sz="1467" dirty="0">
                <a:latin typeface="+mn-lt"/>
                <a:ea typeface="Times New Roman" panose="02020603050405020304" pitchFamily="18" charset="0"/>
              </a:rPr>
              <a:t>3. </a:t>
            </a:r>
            <a:r>
              <a:rPr lang="ru-RU" sz="1467" b="1" dirty="0">
                <a:latin typeface="+mn-lt"/>
                <a:ea typeface="Times New Roman" panose="02020603050405020304" pitchFamily="18" charset="0"/>
              </a:rPr>
              <a:t>Обеспечение индивидуальной работы </a:t>
            </a:r>
            <a:r>
              <a:rPr lang="ru-RU" sz="1467" dirty="0">
                <a:latin typeface="+mn-lt"/>
                <a:ea typeface="Times New Roman" panose="02020603050405020304" pitchFamily="18" charset="0"/>
              </a:rPr>
              <a:t>с проявившими выдающиеся способности и высокомотивированными детьми и молодежью по формированию и развитию их познавательных интересов, построению индивидуальных образовательных маршрутов, в том числе </a:t>
            </a:r>
            <a:r>
              <a:rPr lang="ru-RU" sz="1467" dirty="0" err="1">
                <a:latin typeface="+mn-lt"/>
                <a:ea typeface="Times New Roman" panose="02020603050405020304" pitchFamily="18" charset="0"/>
              </a:rPr>
              <a:t>тьюторской</a:t>
            </a:r>
            <a:r>
              <a:rPr lang="ru-RU" sz="1467" dirty="0">
                <a:latin typeface="+mn-lt"/>
                <a:ea typeface="Times New Roman" panose="02020603050405020304" pitchFamily="18" charset="0"/>
              </a:rPr>
              <a:t> и (или) тренерской поддержки.</a:t>
            </a:r>
          </a:p>
          <a:p>
            <a:pPr indent="600257" algn="just"/>
            <a:r>
              <a:rPr lang="ru-RU" sz="1467" dirty="0">
                <a:latin typeface="+mn-lt"/>
                <a:ea typeface="Times New Roman" panose="02020603050405020304" pitchFamily="18" charset="0"/>
              </a:rPr>
              <a:t>4. </a:t>
            </a:r>
            <a:r>
              <a:rPr lang="ru-RU" sz="1467" b="1" dirty="0">
                <a:latin typeface="+mn-lt"/>
                <a:ea typeface="Times New Roman" panose="02020603050405020304" pitchFamily="18" charset="0"/>
              </a:rPr>
              <a:t>Развитие партнерской сети </a:t>
            </a:r>
            <a:r>
              <a:rPr lang="ru-RU" sz="1467" dirty="0">
                <a:latin typeface="+mn-lt"/>
                <a:ea typeface="Times New Roman" panose="02020603050405020304" pitchFamily="18" charset="0"/>
              </a:rPr>
              <a:t>из промышленных предприятий, научных и образовательных организаций, организаций культуры и спорта, общественных организаций, ведущих свою деятельность в регионе для обеспечения сопровождения и дальнейшего развития проявивших выдающиеся способности и высокомотивированных детей и молодежи.</a:t>
            </a:r>
          </a:p>
          <a:p>
            <a:pPr indent="600257" algn="just"/>
            <a:r>
              <a:rPr lang="ru-RU" sz="1467" dirty="0">
                <a:latin typeface="+mn-lt"/>
                <a:ea typeface="Times New Roman" panose="02020603050405020304" pitchFamily="18" charset="0"/>
              </a:rPr>
              <a:t>5. </a:t>
            </a:r>
            <a:r>
              <a:rPr lang="ru-RU" sz="1467" b="1" dirty="0">
                <a:latin typeface="+mn-lt"/>
                <a:ea typeface="Times New Roman" panose="02020603050405020304" pitchFamily="18" charset="0"/>
              </a:rPr>
              <a:t>Проведение мониторинговых исследований,</a:t>
            </a:r>
            <a:r>
              <a:rPr lang="ru-RU" sz="1467" dirty="0">
                <a:latin typeface="+mn-lt"/>
                <a:ea typeface="Times New Roman" panose="02020603050405020304" pitchFamily="18" charset="0"/>
              </a:rPr>
              <a:t> способствующих формированию образовательной политики региона в области выявления, сопровождения и дальнейшего развития проявивших выдающиеся способности и высокомотивированных детей и молодежи в соответствии с задачами социально-экономического, научно-технологического и промышленного развития регионе.</a:t>
            </a:r>
          </a:p>
          <a:p>
            <a:pPr indent="600257" algn="just"/>
            <a:r>
              <a:rPr lang="ru-RU" sz="1467" dirty="0">
                <a:latin typeface="+mn-lt"/>
                <a:ea typeface="Times New Roman" panose="02020603050405020304" pitchFamily="18" charset="0"/>
              </a:rPr>
              <a:t>6. </a:t>
            </a:r>
            <a:r>
              <a:rPr lang="ru-RU" sz="1467" b="1" dirty="0">
                <a:latin typeface="+mn-lt"/>
                <a:ea typeface="Times New Roman" panose="02020603050405020304" pitchFamily="18" charset="0"/>
              </a:rPr>
              <a:t>Информирование общественности </a:t>
            </a:r>
            <a:r>
              <a:rPr lang="ru-RU" sz="1467" dirty="0">
                <a:latin typeface="+mn-lt"/>
                <a:ea typeface="Times New Roman" panose="02020603050405020304" pitchFamily="18" charset="0"/>
              </a:rPr>
              <a:t>о целях и задачах работы с проявившими выдающиеся способности и высокомотивированными детьми и молодежью, возможностях по развитию их  талантов и способностей в регионе.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E11DED9-BB58-42EE-AD7B-1D3B874F6A26}"/>
              </a:ext>
            </a:extLst>
          </p:cNvPr>
          <p:cNvSpPr/>
          <p:nvPr/>
        </p:nvSpPr>
        <p:spPr>
          <a:xfrm>
            <a:off x="787655" y="1266669"/>
            <a:ext cx="1333453" cy="454464"/>
          </a:xfrm>
          <a:prstGeom prst="rect">
            <a:avLst/>
          </a:prstGeom>
          <a:solidFill>
            <a:srgbClr val="4B40A1"/>
          </a:solidFill>
          <a:ln>
            <a:solidFill>
              <a:srgbClr val="4B40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67" b="1" dirty="0">
                <a:solidFill>
                  <a:schemeClr val="bg1"/>
                </a:solidFill>
                <a:latin typeface="Poiret One" panose="020B0604020202020204" charset="0"/>
              </a:rPr>
              <a:t>Цель:</a:t>
            </a:r>
          </a:p>
        </p:txBody>
      </p:sp>
    </p:spTree>
    <p:extLst>
      <p:ext uri="{BB962C8B-B14F-4D97-AF65-F5344CB8AC3E}">
        <p14:creationId xmlns:p14="http://schemas.microsoft.com/office/powerpoint/2010/main" val="3615692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836FA4-02A6-40CD-AF4E-F9BD9254F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147" y="109958"/>
            <a:ext cx="6923625" cy="557769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latin typeface="Poiret One" panose="020B0604020202020204" charset="0"/>
              </a:rPr>
              <a:t>Выявление проявляющих выдающиеся способности и высокомотивированных детей и молодежи</a:t>
            </a:r>
            <a:br>
              <a:rPr lang="ru-RU" sz="2400" dirty="0">
                <a:latin typeface="Poiret One" panose="020B0604020202020204" charset="0"/>
              </a:rPr>
            </a:br>
            <a:endParaRPr lang="ru-RU" sz="2400" dirty="0">
              <a:latin typeface="Poiret One" panose="020B0604020202020204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03D98D05-6A13-4D74-9DF2-8E3C970AEAF6}"/>
              </a:ext>
            </a:extLst>
          </p:cNvPr>
          <p:cNvSpPr/>
          <p:nvPr/>
        </p:nvSpPr>
        <p:spPr>
          <a:xfrm>
            <a:off x="184714" y="6251438"/>
            <a:ext cx="12230559" cy="947875"/>
          </a:xfrm>
          <a:prstGeom prst="rect">
            <a:avLst/>
          </a:prstGeom>
          <a:solidFill>
            <a:srgbClr val="E6E7E2"/>
          </a:solidFill>
          <a:ln>
            <a:solidFill>
              <a:srgbClr val="E5E6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4E8B265-68F2-44FF-90C5-EE5B808C3E5F}"/>
              </a:ext>
            </a:extLst>
          </p:cNvPr>
          <p:cNvGrpSpPr/>
          <p:nvPr/>
        </p:nvGrpSpPr>
        <p:grpSpPr>
          <a:xfrm>
            <a:off x="184714" y="1114913"/>
            <a:ext cx="11940315" cy="629501"/>
            <a:chOff x="142068" y="979395"/>
            <a:chExt cx="11940315" cy="629501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4DDE3348-FE26-45BE-8C96-768C9ADA69C4}"/>
                </a:ext>
              </a:extLst>
            </p:cNvPr>
            <p:cNvSpPr/>
            <p:nvPr/>
          </p:nvSpPr>
          <p:spPr>
            <a:xfrm>
              <a:off x="142068" y="1185703"/>
              <a:ext cx="11940315" cy="423193"/>
            </a:xfrm>
            <a:prstGeom prst="rect">
              <a:avLst/>
            </a:prstGeom>
            <a:ln>
              <a:solidFill>
                <a:srgbClr val="4B40A1"/>
              </a:solidFill>
            </a:ln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1050" dirty="0">
                  <a:solidFill>
                    <a:srgbClr val="000000"/>
                  </a:solidFill>
                  <a:latin typeface="+mj-lt"/>
                  <a:ea typeface="Times New Roman" panose="02020603050405020304" pitchFamily="18" charset="0"/>
                </a:rPr>
                <a:t>Организация совместной деятельности с  предприятиями, общественными, научными, образовательными организациями, организациями культуры и спорта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1100" dirty="0">
                  <a:solidFill>
                    <a:srgbClr val="000000"/>
                  </a:solidFill>
                  <a:latin typeface="+mj-lt"/>
                  <a:ea typeface="Times New Roman" panose="02020603050405020304" pitchFamily="18" charset="0"/>
                </a:rPr>
                <a:t>Координация</a:t>
              </a:r>
              <a:r>
                <a:rPr lang="ru-RU" sz="1050" dirty="0">
                  <a:solidFill>
                    <a:srgbClr val="000000"/>
                  </a:solidFill>
                  <a:latin typeface="+mj-lt"/>
                  <a:ea typeface="Times New Roman" panose="02020603050405020304" pitchFamily="18" charset="0"/>
                </a:rPr>
                <a:t> особо значимых образовательных мероприятий</a:t>
              </a:r>
              <a:endParaRPr lang="ru-RU" sz="1050" dirty="0">
                <a:latin typeface="+mj-lt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95E9808-8AEE-4727-A14B-3DCDCEEFE677}"/>
                </a:ext>
              </a:extLst>
            </p:cNvPr>
            <p:cNvSpPr/>
            <p:nvPr/>
          </p:nvSpPr>
          <p:spPr>
            <a:xfrm>
              <a:off x="142068" y="979395"/>
              <a:ext cx="1151093" cy="184630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  <a:latin typeface="Poiret One" panose="020B0604020202020204" charset="0"/>
                </a:rPr>
                <a:t>Задачи</a:t>
              </a:r>
              <a:r>
                <a:rPr lang="ru-RU" sz="1400" dirty="0">
                  <a:solidFill>
                    <a:schemeClr val="bg1"/>
                  </a:solidFill>
                  <a:latin typeface="+mj-lt"/>
                </a:rPr>
                <a:t>: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752FFD7E-B893-4429-952C-1A8FA9334AF7}"/>
              </a:ext>
            </a:extLst>
          </p:cNvPr>
          <p:cNvGrpSpPr/>
          <p:nvPr/>
        </p:nvGrpSpPr>
        <p:grpSpPr>
          <a:xfrm>
            <a:off x="354931" y="1973399"/>
            <a:ext cx="11890123" cy="4688663"/>
            <a:chOff x="94353" y="1557022"/>
            <a:chExt cx="11890123" cy="4688663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4E17F2C-DB21-450A-AA1E-810F37DD2E8C}"/>
                </a:ext>
              </a:extLst>
            </p:cNvPr>
            <p:cNvSpPr/>
            <p:nvPr/>
          </p:nvSpPr>
          <p:spPr>
            <a:xfrm>
              <a:off x="6807330" y="1580596"/>
              <a:ext cx="1529520" cy="327618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latin typeface="Poiret One" panose="020B0604020202020204" charset="0"/>
                </a:rPr>
                <a:t>2023 г.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53D0FC6E-B4C3-4449-A10C-5CAA58802C68}"/>
                </a:ext>
              </a:extLst>
            </p:cNvPr>
            <p:cNvSpPr/>
            <p:nvPr/>
          </p:nvSpPr>
          <p:spPr>
            <a:xfrm>
              <a:off x="9472305" y="1557022"/>
              <a:ext cx="2512171" cy="351192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latin typeface="Poiret One" panose="020B0604020202020204" charset="0"/>
                </a:rPr>
                <a:t>Ожидаемый результат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04D42767-DA30-4F4C-9A22-58898B0926BC}"/>
                </a:ext>
              </a:extLst>
            </p:cNvPr>
            <p:cNvSpPr/>
            <p:nvPr/>
          </p:nvSpPr>
          <p:spPr>
            <a:xfrm rot="16200000">
              <a:off x="-1070920" y="3015709"/>
              <a:ext cx="2837086" cy="506540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latin typeface="Poiret One" panose="020B0604020202020204" charset="0"/>
                </a:rPr>
                <a:t>Комплекс</a:t>
              </a:r>
              <a:r>
                <a:rPr lang="ru-RU" sz="1200" dirty="0">
                  <a:latin typeface="+mj-lt"/>
                </a:rPr>
                <a:t> </a:t>
              </a:r>
              <a:r>
                <a:rPr lang="ru-RU" sz="1200" dirty="0">
                  <a:latin typeface="Poiret One" panose="020B0604020202020204" charset="0"/>
                </a:rPr>
                <a:t>мероприятий</a:t>
              </a: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45C8A573-0AE9-4300-A730-59F124114275}"/>
                </a:ext>
              </a:extLst>
            </p:cNvPr>
            <p:cNvSpPr/>
            <p:nvPr/>
          </p:nvSpPr>
          <p:spPr>
            <a:xfrm rot="16200000">
              <a:off x="-227748" y="5466484"/>
              <a:ext cx="1150740" cy="407661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latin typeface="Poiret One" panose="020B0604020202020204" charset="0"/>
                </a:rPr>
                <a:t>Ожидаемый результат</a:t>
              </a: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ABD050DA-0848-4303-940D-AC6115361C22}"/>
                </a:ext>
              </a:extLst>
            </p:cNvPr>
            <p:cNvSpPr/>
            <p:nvPr/>
          </p:nvSpPr>
          <p:spPr>
            <a:xfrm>
              <a:off x="1179686" y="1618083"/>
              <a:ext cx="1529520" cy="327618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latin typeface="Poiret One" panose="020B0604020202020204" charset="0"/>
                </a:rPr>
                <a:t>2021 г.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BB0C340A-A2EE-4C88-BB58-6B14F15EFB4D}"/>
                </a:ext>
              </a:extLst>
            </p:cNvPr>
            <p:cNvSpPr/>
            <p:nvPr/>
          </p:nvSpPr>
          <p:spPr>
            <a:xfrm>
              <a:off x="3993508" y="1574247"/>
              <a:ext cx="1529520" cy="327618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latin typeface="Poiret One" panose="020B0604020202020204" charset="0"/>
                </a:rPr>
                <a:t>2022 г.</a:t>
              </a:r>
            </a:p>
          </p:txBody>
        </p: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C51BE81E-5345-4BE2-89F2-5EC98FF05870}"/>
                </a:ext>
              </a:extLst>
            </p:cNvPr>
            <p:cNvGrpSpPr/>
            <p:nvPr/>
          </p:nvGrpSpPr>
          <p:grpSpPr>
            <a:xfrm>
              <a:off x="807396" y="4741593"/>
              <a:ext cx="2231832" cy="299280"/>
              <a:chOff x="602808" y="4924698"/>
              <a:chExt cx="2231832" cy="299280"/>
            </a:xfrm>
          </p:grpSpPr>
          <p:cxnSp>
            <p:nvCxnSpPr>
              <p:cNvPr id="35" name="Прямая соединительная линия 34">
                <a:extLst>
                  <a:ext uri="{FF2B5EF4-FFF2-40B4-BE49-F238E27FC236}">
                    <a16:creationId xmlns:a16="http://schemas.microsoft.com/office/drawing/2014/main" id="{D71EBD1E-CE48-4563-BD9A-FC463C66FAAF}"/>
                  </a:ext>
                </a:extLst>
              </p:cNvPr>
              <p:cNvCxnSpPr/>
              <p:nvPr/>
            </p:nvCxnSpPr>
            <p:spPr>
              <a:xfrm>
                <a:off x="602808" y="4924698"/>
                <a:ext cx="1147615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единительная линия 35">
                <a:extLst>
                  <a:ext uri="{FF2B5EF4-FFF2-40B4-BE49-F238E27FC236}">
                    <a16:creationId xmlns:a16="http://schemas.microsoft.com/office/drawing/2014/main" id="{F271BE08-BBF0-4833-AFED-BBAE15430FBF}"/>
                  </a:ext>
                </a:extLst>
              </p:cNvPr>
              <p:cNvCxnSpPr/>
              <p:nvPr/>
            </p:nvCxnSpPr>
            <p:spPr>
              <a:xfrm flipV="1">
                <a:off x="1750423" y="4924698"/>
                <a:ext cx="1084217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6BD71B23-00EF-4C99-9960-AF6B791B1941}"/>
                </a:ext>
              </a:extLst>
            </p:cNvPr>
            <p:cNvGrpSpPr/>
            <p:nvPr/>
          </p:nvGrpSpPr>
          <p:grpSpPr>
            <a:xfrm>
              <a:off x="6529789" y="4755438"/>
              <a:ext cx="2231832" cy="299280"/>
              <a:chOff x="602808" y="4924698"/>
              <a:chExt cx="2231832" cy="299280"/>
            </a:xfrm>
          </p:grpSpPr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ABD7B7ED-BA1C-4EBC-A5D7-722434310AD0}"/>
                  </a:ext>
                </a:extLst>
              </p:cNvPr>
              <p:cNvCxnSpPr/>
              <p:nvPr/>
            </p:nvCxnSpPr>
            <p:spPr>
              <a:xfrm>
                <a:off x="602808" y="4924698"/>
                <a:ext cx="1147615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>
                <a:extLst>
                  <a:ext uri="{FF2B5EF4-FFF2-40B4-BE49-F238E27FC236}">
                    <a16:creationId xmlns:a16="http://schemas.microsoft.com/office/drawing/2014/main" id="{EDA5620A-E6A2-4EC5-AA8C-54ADCE06E9A3}"/>
                  </a:ext>
                </a:extLst>
              </p:cNvPr>
              <p:cNvCxnSpPr/>
              <p:nvPr/>
            </p:nvCxnSpPr>
            <p:spPr>
              <a:xfrm flipV="1">
                <a:off x="1750423" y="4924698"/>
                <a:ext cx="1084217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D16D24A0-641B-4CFA-91CD-5389FC6308C3}"/>
                </a:ext>
              </a:extLst>
            </p:cNvPr>
            <p:cNvGrpSpPr/>
            <p:nvPr/>
          </p:nvGrpSpPr>
          <p:grpSpPr>
            <a:xfrm>
              <a:off x="3642352" y="4741593"/>
              <a:ext cx="2231832" cy="299280"/>
              <a:chOff x="602808" y="4924698"/>
              <a:chExt cx="2231832" cy="299280"/>
            </a:xfrm>
          </p:grpSpPr>
          <p:cxnSp>
            <p:nvCxnSpPr>
              <p:cNvPr id="31" name="Прямая соединительная линия 30">
                <a:extLst>
                  <a:ext uri="{FF2B5EF4-FFF2-40B4-BE49-F238E27FC236}">
                    <a16:creationId xmlns:a16="http://schemas.microsoft.com/office/drawing/2014/main" id="{BC53D319-B84C-49A7-A571-802AEB67F2F2}"/>
                  </a:ext>
                </a:extLst>
              </p:cNvPr>
              <p:cNvCxnSpPr/>
              <p:nvPr/>
            </p:nvCxnSpPr>
            <p:spPr>
              <a:xfrm>
                <a:off x="602808" y="4924698"/>
                <a:ext cx="1147615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>
                <a:extLst>
                  <a:ext uri="{FF2B5EF4-FFF2-40B4-BE49-F238E27FC236}">
                    <a16:creationId xmlns:a16="http://schemas.microsoft.com/office/drawing/2014/main" id="{9B4764AF-A775-45A0-9214-CB4E00C62868}"/>
                  </a:ext>
                </a:extLst>
              </p:cNvPr>
              <p:cNvCxnSpPr/>
              <p:nvPr/>
            </p:nvCxnSpPr>
            <p:spPr>
              <a:xfrm flipV="1">
                <a:off x="1750423" y="4924698"/>
                <a:ext cx="1084217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B2ED850D-30D4-4BBD-AADB-BC0C6B206D4A}"/>
                </a:ext>
              </a:extLst>
            </p:cNvPr>
            <p:cNvGrpSpPr/>
            <p:nvPr/>
          </p:nvGrpSpPr>
          <p:grpSpPr>
            <a:xfrm rot="16200000">
              <a:off x="8136894" y="3292423"/>
              <a:ext cx="2231832" cy="299280"/>
              <a:chOff x="602808" y="4924698"/>
              <a:chExt cx="2231832" cy="299280"/>
            </a:xfrm>
          </p:grpSpPr>
          <p:cxnSp>
            <p:nvCxnSpPr>
              <p:cNvPr id="29" name="Прямая соединительная линия 28">
                <a:extLst>
                  <a:ext uri="{FF2B5EF4-FFF2-40B4-BE49-F238E27FC236}">
                    <a16:creationId xmlns:a16="http://schemas.microsoft.com/office/drawing/2014/main" id="{13D2F86F-7622-4B99-8BDD-C7A752E953FF}"/>
                  </a:ext>
                </a:extLst>
              </p:cNvPr>
              <p:cNvCxnSpPr/>
              <p:nvPr/>
            </p:nvCxnSpPr>
            <p:spPr>
              <a:xfrm>
                <a:off x="602808" y="4924698"/>
                <a:ext cx="1147615" cy="299280"/>
              </a:xfrm>
              <a:prstGeom prst="line">
                <a:avLst/>
              </a:prstGeom>
              <a:ln>
                <a:solidFill>
                  <a:srgbClr val="9A00D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>
                <a:extLst>
                  <a:ext uri="{FF2B5EF4-FFF2-40B4-BE49-F238E27FC236}">
                    <a16:creationId xmlns:a16="http://schemas.microsoft.com/office/drawing/2014/main" id="{DF4E2147-DEC3-4F55-AADF-404B4F427AFC}"/>
                  </a:ext>
                </a:extLst>
              </p:cNvPr>
              <p:cNvCxnSpPr/>
              <p:nvPr/>
            </p:nvCxnSpPr>
            <p:spPr>
              <a:xfrm flipV="1">
                <a:off x="1750423" y="4924698"/>
                <a:ext cx="1084217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4A7AD8DD-F59D-4B5E-8D5F-AB851606B37A}"/>
                </a:ext>
              </a:extLst>
            </p:cNvPr>
            <p:cNvSpPr/>
            <p:nvPr/>
          </p:nvSpPr>
          <p:spPr>
            <a:xfrm>
              <a:off x="675607" y="2174159"/>
              <a:ext cx="2476644" cy="47759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  <a:latin typeface="+mj-lt"/>
                  <a:cs typeface="Times New Roman" panose="02020603050405020304" pitchFamily="18" charset="0"/>
                </a:rPr>
                <a:t>Анализ мероприятий ГИР и включение их в план работы Центра</a:t>
              </a: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EEBA5A08-76C4-464A-9D0C-6E2206E86F9A}"/>
                </a:ext>
              </a:extLst>
            </p:cNvPr>
            <p:cNvSpPr/>
            <p:nvPr/>
          </p:nvSpPr>
          <p:spPr>
            <a:xfrm>
              <a:off x="3493676" y="2160314"/>
              <a:ext cx="5504262" cy="47759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Разработка и реализация линейки мероприятий школьного, муниципального и регионального уровней, ориентированных на участие в мероприятиях ГИР</a:t>
              </a: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D43DD3B2-6A52-4606-A1FA-F5DF7318E1C9}"/>
                </a:ext>
              </a:extLst>
            </p:cNvPr>
            <p:cNvSpPr/>
            <p:nvPr/>
          </p:nvSpPr>
          <p:spPr>
            <a:xfrm>
              <a:off x="706125" y="2855470"/>
              <a:ext cx="5264195" cy="47759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Выявление, совершенствование и диссеминация существующих педагогических практик локальных конкурсных мероприятиях в Амурской области.</a:t>
              </a: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A2DF978D-E70C-4BB7-8415-8940A11A3AF5}"/>
                </a:ext>
              </a:extLst>
            </p:cNvPr>
            <p:cNvSpPr/>
            <p:nvPr/>
          </p:nvSpPr>
          <p:spPr>
            <a:xfrm>
              <a:off x="706125" y="3536781"/>
              <a:ext cx="2476644" cy="47759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Разработка тематических профориентационных модулей для конкурсных мероприятий Центра</a:t>
              </a: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37F9BF50-5155-4416-BE03-2B7AF7CB735D}"/>
                </a:ext>
              </a:extLst>
            </p:cNvPr>
            <p:cNvSpPr/>
            <p:nvPr/>
          </p:nvSpPr>
          <p:spPr>
            <a:xfrm>
              <a:off x="6529789" y="2822617"/>
              <a:ext cx="2468149" cy="47759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Включение локальных мероприятий в перечень ГИР</a:t>
              </a: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25BD34A8-5033-406D-8A33-E4B33913D276}"/>
                </a:ext>
              </a:extLst>
            </p:cNvPr>
            <p:cNvSpPr/>
            <p:nvPr/>
          </p:nvSpPr>
          <p:spPr>
            <a:xfrm>
              <a:off x="3493676" y="3532696"/>
              <a:ext cx="5504262" cy="47759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Включение и реализация тематических профориентационных модулей в конкурсные мероприятия Центра. Разработка и реализация корпоративных профориентационных конкурсных мероприятий</a:t>
              </a: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F9DCD134-6E11-46F8-B203-7747467AA400}"/>
                </a:ext>
              </a:extLst>
            </p:cNvPr>
            <p:cNvSpPr/>
            <p:nvPr/>
          </p:nvSpPr>
          <p:spPr>
            <a:xfrm>
              <a:off x="706124" y="4209922"/>
              <a:ext cx="8291813" cy="47759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Мониторинг данных муниципалитетов об участии школьников в уровневых мероприятиях Искусство. Наука. Спорт.</a:t>
              </a: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25E07117-F9B9-4ADA-871C-443035524E02}"/>
                </a:ext>
              </a:extLst>
            </p:cNvPr>
            <p:cNvSpPr/>
            <p:nvPr/>
          </p:nvSpPr>
          <p:spPr>
            <a:xfrm>
              <a:off x="706124" y="5094944"/>
              <a:ext cx="2686586" cy="1150741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Перечень мероприятий ГИР, 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реализуемых в области и локальных конкурсных мероприятий, планируемых к реализации на региональном уровне при поддержке Центра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Перечень </a:t>
              </a:r>
              <a:r>
                <a:rPr lang="ru-RU" sz="800" dirty="0" err="1">
                  <a:solidFill>
                    <a:schemeClr val="tx1"/>
                  </a:solidFill>
                  <a:latin typeface="+mj-lt"/>
                </a:rPr>
                <a:t>Профориентационных</a:t>
              </a: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 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тематических модулей в соответствии с направлениями кон-</a:t>
              </a:r>
              <a:r>
                <a:rPr lang="ru-RU" sz="800" dirty="0" err="1">
                  <a:solidFill>
                    <a:schemeClr val="tx1"/>
                  </a:solidFill>
                  <a:latin typeface="+mj-lt"/>
                </a:rPr>
                <a:t>ных</a:t>
              </a: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 мероприятий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База данных одаренных детей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А.О. по направлениям интересов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145881E8-BF70-4621-A845-B0E232D261D5}"/>
                </a:ext>
              </a:extLst>
            </p:cNvPr>
            <p:cNvSpPr/>
            <p:nvPr/>
          </p:nvSpPr>
          <p:spPr>
            <a:xfrm>
              <a:off x="3450612" y="5094944"/>
              <a:ext cx="2802835" cy="1150741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just">
                <a:buFont typeface="Wingdings" panose="05000000000000000000" pitchFamily="2" charset="2"/>
                <a:buChar char="ü"/>
              </a:pPr>
              <a:endParaRPr lang="ru-RU" sz="800" dirty="0">
                <a:solidFill>
                  <a:schemeClr val="tx1"/>
                </a:solidFill>
                <a:latin typeface="+mj-lt"/>
              </a:endParaRP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Реализация плана конкурсных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мероприятий, включенных в перечень ГИР в линейке школьного, муниципального и регионального уровней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Увеличение количества и качества 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участия школьников в уровневых мероприятиях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План корпоративных </a:t>
              </a:r>
            </a:p>
            <a:p>
              <a:pPr algn="just"/>
              <a:r>
                <a:rPr lang="ru-RU" sz="800" dirty="0" err="1">
                  <a:solidFill>
                    <a:schemeClr val="tx1"/>
                  </a:solidFill>
                  <a:latin typeface="+mj-lt"/>
                </a:rPr>
                <a:t>профориентационных</a:t>
              </a: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 конкурсных мероприятий</a:t>
              </a:r>
            </a:p>
            <a:p>
              <a:pPr algn="ctr"/>
              <a:endParaRPr lang="ru-RU" sz="8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0E04E5A8-FB74-4F4C-9211-D3BC7B15D93B}"/>
                </a:ext>
              </a:extLst>
            </p:cNvPr>
            <p:cNvSpPr/>
            <p:nvPr/>
          </p:nvSpPr>
          <p:spPr>
            <a:xfrm>
              <a:off x="6311349" y="5094944"/>
              <a:ext cx="2695086" cy="1150741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just">
                <a:buFont typeface="Wingdings" panose="05000000000000000000" pitchFamily="2" charset="2"/>
                <a:buChar char="ü"/>
              </a:pPr>
              <a:endParaRPr lang="ru-RU" sz="800" dirty="0">
                <a:solidFill>
                  <a:schemeClr val="tx1"/>
                </a:solidFill>
                <a:latin typeface="+mj-lt"/>
              </a:endParaRP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Включение усовершенствованных 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локальных конкурсных мероприятий в перечень мероприятий ГИР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Формирование электронного 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портфолио выпускников школ из числа одаренных детей для их включения в претенденты на стипендиальную и </a:t>
              </a:r>
              <a:r>
                <a:rPr lang="ru-RU" sz="800" dirty="0" err="1">
                  <a:solidFill>
                    <a:schemeClr val="tx1"/>
                  </a:solidFill>
                  <a:latin typeface="+mj-lt"/>
                </a:rPr>
                <a:t>грантовую</a:t>
              </a: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 поддержку Правительства АО и РФ</a:t>
              </a:r>
            </a:p>
            <a:p>
              <a:pPr algn="just"/>
              <a:endParaRPr lang="ru-RU" sz="8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3EA6C0E0-7C9B-4C04-B46F-18186A172FBC}"/>
                </a:ext>
              </a:extLst>
            </p:cNvPr>
            <p:cNvSpPr/>
            <p:nvPr/>
          </p:nvSpPr>
          <p:spPr>
            <a:xfrm>
              <a:off x="9472305" y="2160314"/>
              <a:ext cx="2512171" cy="2527207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>
                <a:latin typeface="+mj-lt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6CC3E65B-F562-4791-A10A-AD43695106B0}"/>
              </a:ext>
            </a:extLst>
          </p:cNvPr>
          <p:cNvSpPr txBox="1"/>
          <p:nvPr/>
        </p:nvSpPr>
        <p:spPr>
          <a:xfrm>
            <a:off x="10500610" y="2630774"/>
            <a:ext cx="184731" cy="3908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E1BBB58B-E723-46C0-BF9A-D87EA563C5AB}"/>
              </a:ext>
            </a:extLst>
          </p:cNvPr>
          <p:cNvSpPr/>
          <p:nvPr/>
        </p:nvSpPr>
        <p:spPr>
          <a:xfrm>
            <a:off x="9679690" y="2839033"/>
            <a:ext cx="2504013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100" dirty="0">
                <a:latin typeface="+mj-lt"/>
              </a:rPr>
              <a:t>Развитие и совершенствование нормативно-правовой базы в сферах образования, культуры и спорта, экономических и организационно-управленческих механизмов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100" dirty="0">
                <a:latin typeface="+mj-lt"/>
              </a:rPr>
              <a:t>Развитие и совершенствование системы региональных интеллектуальных, творческих и спортивных состязаний</a:t>
            </a:r>
          </a:p>
          <a:p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22893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14A032BD-013F-411F-8062-9B0694E33D59}"/>
              </a:ext>
            </a:extLst>
          </p:cNvPr>
          <p:cNvSpPr/>
          <p:nvPr/>
        </p:nvSpPr>
        <p:spPr>
          <a:xfrm>
            <a:off x="184714" y="6295399"/>
            <a:ext cx="12230559" cy="922957"/>
          </a:xfrm>
          <a:prstGeom prst="rect">
            <a:avLst/>
          </a:prstGeom>
          <a:solidFill>
            <a:srgbClr val="E6E7E2"/>
          </a:solidFill>
          <a:ln>
            <a:solidFill>
              <a:srgbClr val="E5E6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EBB21C8-5F20-45A1-816E-23741F85E8AD}"/>
              </a:ext>
            </a:extLst>
          </p:cNvPr>
          <p:cNvGrpSpPr/>
          <p:nvPr/>
        </p:nvGrpSpPr>
        <p:grpSpPr>
          <a:xfrm>
            <a:off x="241349" y="931944"/>
            <a:ext cx="11994438" cy="675305"/>
            <a:chOff x="196547" y="936160"/>
            <a:chExt cx="11994438" cy="675305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51B7B92E-F786-417B-A0AA-89B68B2A2EEE}"/>
                </a:ext>
              </a:extLst>
            </p:cNvPr>
            <p:cNvSpPr/>
            <p:nvPr/>
          </p:nvSpPr>
          <p:spPr>
            <a:xfrm>
              <a:off x="206509" y="1195967"/>
              <a:ext cx="11984476" cy="415498"/>
            </a:xfrm>
            <a:prstGeom prst="rect">
              <a:avLst/>
            </a:prstGeom>
            <a:ln>
              <a:solidFill>
                <a:srgbClr val="4B40A1"/>
              </a:solidFill>
            </a:ln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1050" dirty="0">
                  <a:solidFill>
                    <a:srgbClr val="000000"/>
                  </a:solidFill>
                  <a:latin typeface="+mj-lt"/>
                  <a:ea typeface="Times New Roman" panose="02020603050405020304" pitchFamily="18" charset="0"/>
                </a:rPr>
                <a:t>Разработка и реализация образовательных программ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1050" dirty="0">
                  <a:solidFill>
                    <a:srgbClr val="000000"/>
                  </a:solidFill>
                  <a:latin typeface="+mj-lt"/>
                  <a:ea typeface="Times New Roman" panose="02020603050405020304" pitchFamily="18" charset="0"/>
                </a:rPr>
                <a:t>Повышение квалификации и профессиональная переподготовка педагогических и управленческих кадров</a:t>
              </a:r>
              <a:endParaRPr lang="ru-RU" sz="1050" dirty="0">
                <a:latin typeface="+mj-lt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88038ADE-8BC7-487E-AF4E-6DA586490B2C}"/>
                </a:ext>
              </a:extLst>
            </p:cNvPr>
            <p:cNvSpPr/>
            <p:nvPr/>
          </p:nvSpPr>
          <p:spPr>
            <a:xfrm>
              <a:off x="196547" y="936160"/>
              <a:ext cx="942705" cy="252565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  <a:latin typeface="Poiret One" panose="020B0604020202020204" charset="0"/>
                </a:rPr>
                <a:t>Задачи</a:t>
              </a:r>
              <a:r>
                <a:rPr lang="ru-RU" sz="1100" dirty="0">
                  <a:solidFill>
                    <a:schemeClr val="bg1"/>
                  </a:solidFill>
                  <a:latin typeface="Poiret One" panose="020B0604020202020204" charset="0"/>
                </a:rPr>
                <a:t>: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B57413A-C025-4892-88BF-4AEEA9F43A10}"/>
              </a:ext>
            </a:extLst>
          </p:cNvPr>
          <p:cNvGrpSpPr/>
          <p:nvPr/>
        </p:nvGrpSpPr>
        <p:grpSpPr>
          <a:xfrm>
            <a:off x="196547" y="1888276"/>
            <a:ext cx="12011719" cy="4918347"/>
            <a:chOff x="94353" y="1746729"/>
            <a:chExt cx="11890123" cy="4645780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AAF9B34D-47F7-4F8B-B4E4-ABE3D83F137B}"/>
                </a:ext>
              </a:extLst>
            </p:cNvPr>
            <p:cNvSpPr/>
            <p:nvPr/>
          </p:nvSpPr>
          <p:spPr>
            <a:xfrm rot="16200000">
              <a:off x="-915983" y="3170649"/>
              <a:ext cx="2527210" cy="506538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latin typeface="Poiret One" panose="020B0604020202020204" charset="0"/>
                </a:rPr>
                <a:t>Комплекс мероприятий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D7F57DC-8B35-4BAE-A6E1-DADBF1E5E5DC}"/>
                </a:ext>
              </a:extLst>
            </p:cNvPr>
            <p:cNvSpPr/>
            <p:nvPr/>
          </p:nvSpPr>
          <p:spPr>
            <a:xfrm rot="16200000">
              <a:off x="-303961" y="5503117"/>
              <a:ext cx="1297561" cy="481212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latin typeface="Poiret One" panose="020B0604020202020204" charset="0"/>
                </a:rPr>
                <a:t>Ожидаемый результат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E6D70766-4756-4840-8207-129870FFD4F5}"/>
                </a:ext>
              </a:extLst>
            </p:cNvPr>
            <p:cNvSpPr/>
            <p:nvPr/>
          </p:nvSpPr>
          <p:spPr>
            <a:xfrm>
              <a:off x="1164427" y="1746729"/>
              <a:ext cx="1529520" cy="327618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latin typeface="Poiret One" panose="020B0604020202020204" charset="0"/>
                </a:rPr>
                <a:t>2021 г.</a:t>
              </a: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0418A6D3-882C-46B9-A334-9FF858FE1BC9}"/>
                </a:ext>
              </a:extLst>
            </p:cNvPr>
            <p:cNvSpPr/>
            <p:nvPr/>
          </p:nvSpPr>
          <p:spPr>
            <a:xfrm>
              <a:off x="4025207" y="1761765"/>
              <a:ext cx="1529520" cy="327618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latin typeface="Poiret One" panose="020B0604020202020204" charset="0"/>
                </a:rPr>
                <a:t>2022 г.</a:t>
              </a:r>
            </a:p>
          </p:txBody>
        </p: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C6DA854C-B340-40EC-8D0F-A4EED366AD81}"/>
                </a:ext>
              </a:extLst>
            </p:cNvPr>
            <p:cNvGrpSpPr/>
            <p:nvPr/>
          </p:nvGrpSpPr>
          <p:grpSpPr>
            <a:xfrm>
              <a:off x="807396" y="4741593"/>
              <a:ext cx="2231832" cy="299280"/>
              <a:chOff x="602808" y="4924698"/>
              <a:chExt cx="2231832" cy="299280"/>
            </a:xfrm>
          </p:grpSpPr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49DDFAF8-B123-4205-B604-F86D320DD066}"/>
                  </a:ext>
                </a:extLst>
              </p:cNvPr>
              <p:cNvCxnSpPr/>
              <p:nvPr/>
            </p:nvCxnSpPr>
            <p:spPr>
              <a:xfrm>
                <a:off x="602808" y="4924698"/>
                <a:ext cx="1147615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>
                <a:extLst>
                  <a:ext uri="{FF2B5EF4-FFF2-40B4-BE49-F238E27FC236}">
                    <a16:creationId xmlns:a16="http://schemas.microsoft.com/office/drawing/2014/main" id="{66B499CB-810D-441C-AA21-C5912E6DF56E}"/>
                  </a:ext>
                </a:extLst>
              </p:cNvPr>
              <p:cNvCxnSpPr/>
              <p:nvPr/>
            </p:nvCxnSpPr>
            <p:spPr>
              <a:xfrm flipV="1">
                <a:off x="1750423" y="4924698"/>
                <a:ext cx="1084217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9C930E16-8A16-440F-BE7B-39C4B5BCC098}"/>
                </a:ext>
              </a:extLst>
            </p:cNvPr>
            <p:cNvGrpSpPr/>
            <p:nvPr/>
          </p:nvGrpSpPr>
          <p:grpSpPr>
            <a:xfrm>
              <a:off x="6529789" y="4755438"/>
              <a:ext cx="2231832" cy="299280"/>
              <a:chOff x="602808" y="4924698"/>
              <a:chExt cx="2231832" cy="299280"/>
            </a:xfrm>
          </p:grpSpPr>
          <p:cxnSp>
            <p:nvCxnSpPr>
              <p:cNvPr id="31" name="Прямая соединительная линия 30">
                <a:extLst>
                  <a:ext uri="{FF2B5EF4-FFF2-40B4-BE49-F238E27FC236}">
                    <a16:creationId xmlns:a16="http://schemas.microsoft.com/office/drawing/2014/main" id="{C2EE73FA-A260-447F-B4E6-CEE7A79C2631}"/>
                  </a:ext>
                </a:extLst>
              </p:cNvPr>
              <p:cNvCxnSpPr/>
              <p:nvPr/>
            </p:nvCxnSpPr>
            <p:spPr>
              <a:xfrm>
                <a:off x="602808" y="4924698"/>
                <a:ext cx="1147615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>
                <a:extLst>
                  <a:ext uri="{FF2B5EF4-FFF2-40B4-BE49-F238E27FC236}">
                    <a16:creationId xmlns:a16="http://schemas.microsoft.com/office/drawing/2014/main" id="{8120906B-3A4B-4F39-B252-490470FDB39F}"/>
                  </a:ext>
                </a:extLst>
              </p:cNvPr>
              <p:cNvCxnSpPr/>
              <p:nvPr/>
            </p:nvCxnSpPr>
            <p:spPr>
              <a:xfrm flipV="1">
                <a:off x="1750423" y="4924698"/>
                <a:ext cx="1084217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BD91D255-AF07-4A19-9C28-7EF42205068E}"/>
                </a:ext>
              </a:extLst>
            </p:cNvPr>
            <p:cNvGrpSpPr/>
            <p:nvPr/>
          </p:nvGrpSpPr>
          <p:grpSpPr>
            <a:xfrm>
              <a:off x="3642352" y="4741593"/>
              <a:ext cx="2231832" cy="299280"/>
              <a:chOff x="602808" y="4924698"/>
              <a:chExt cx="2231832" cy="299280"/>
            </a:xfrm>
          </p:grpSpPr>
          <p:cxnSp>
            <p:nvCxnSpPr>
              <p:cNvPr id="29" name="Прямая соединительная линия 28">
                <a:extLst>
                  <a:ext uri="{FF2B5EF4-FFF2-40B4-BE49-F238E27FC236}">
                    <a16:creationId xmlns:a16="http://schemas.microsoft.com/office/drawing/2014/main" id="{FC696CFE-E2EA-407F-8765-E5F15AB22612}"/>
                  </a:ext>
                </a:extLst>
              </p:cNvPr>
              <p:cNvCxnSpPr/>
              <p:nvPr/>
            </p:nvCxnSpPr>
            <p:spPr>
              <a:xfrm>
                <a:off x="602808" y="4924698"/>
                <a:ext cx="1147615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>
                <a:extLst>
                  <a:ext uri="{FF2B5EF4-FFF2-40B4-BE49-F238E27FC236}">
                    <a16:creationId xmlns:a16="http://schemas.microsoft.com/office/drawing/2014/main" id="{D9FA5F41-B3FF-4CE6-9510-F310D753A918}"/>
                  </a:ext>
                </a:extLst>
              </p:cNvPr>
              <p:cNvCxnSpPr/>
              <p:nvPr/>
            </p:nvCxnSpPr>
            <p:spPr>
              <a:xfrm flipV="1">
                <a:off x="1750423" y="4924698"/>
                <a:ext cx="1084217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2CB7633E-02A8-4827-8502-51BD79CA519B}"/>
                </a:ext>
              </a:extLst>
            </p:cNvPr>
            <p:cNvGrpSpPr/>
            <p:nvPr/>
          </p:nvGrpSpPr>
          <p:grpSpPr>
            <a:xfrm rot="16200000">
              <a:off x="8136894" y="3292423"/>
              <a:ext cx="2231832" cy="299280"/>
              <a:chOff x="602808" y="4924698"/>
              <a:chExt cx="2231832" cy="299280"/>
            </a:xfrm>
          </p:grpSpPr>
          <p:cxnSp>
            <p:nvCxnSpPr>
              <p:cNvPr id="27" name="Прямая соединительная линия 26">
                <a:extLst>
                  <a:ext uri="{FF2B5EF4-FFF2-40B4-BE49-F238E27FC236}">
                    <a16:creationId xmlns:a16="http://schemas.microsoft.com/office/drawing/2014/main" id="{4DAA0075-05E7-4C27-9FDC-C2EEC693D407}"/>
                  </a:ext>
                </a:extLst>
              </p:cNvPr>
              <p:cNvCxnSpPr/>
              <p:nvPr/>
            </p:nvCxnSpPr>
            <p:spPr>
              <a:xfrm>
                <a:off x="602808" y="4924698"/>
                <a:ext cx="1147615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id="{5B5F9477-767E-43DD-A6C0-88D2B01BBF1F}"/>
                  </a:ext>
                </a:extLst>
              </p:cNvPr>
              <p:cNvCxnSpPr/>
              <p:nvPr/>
            </p:nvCxnSpPr>
            <p:spPr>
              <a:xfrm flipV="1">
                <a:off x="1750423" y="4924698"/>
                <a:ext cx="1084217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083A59C3-8C90-4DBF-8283-6B45B070DCF3}"/>
                </a:ext>
              </a:extLst>
            </p:cNvPr>
            <p:cNvSpPr/>
            <p:nvPr/>
          </p:nvSpPr>
          <p:spPr>
            <a:xfrm>
              <a:off x="675607" y="2174159"/>
              <a:ext cx="2476644" cy="47759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800" dirty="0">
                  <a:solidFill>
                    <a:schemeClr val="tx1"/>
                  </a:solidFill>
                </a:rPr>
                <a:t>Анализ трендов социально-экономического развития Амурской области</a:t>
              </a: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DC7407A4-BA89-4849-A76E-2C87B69257CC}"/>
                </a:ext>
              </a:extLst>
            </p:cNvPr>
            <p:cNvSpPr/>
            <p:nvPr/>
          </p:nvSpPr>
          <p:spPr>
            <a:xfrm>
              <a:off x="3493676" y="2160314"/>
              <a:ext cx="5504262" cy="47759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</a:rPr>
                <a:t>Разработка, корректировка и реализация долгосрочных и интенсивных программ дополнительного образования, в соответствии с запросом ключевых партнеров Центра </a:t>
              </a: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6FBF2987-6349-48C7-8083-80539FF65E04}"/>
                </a:ext>
              </a:extLst>
            </p:cNvPr>
            <p:cNvSpPr/>
            <p:nvPr/>
          </p:nvSpPr>
          <p:spPr>
            <a:xfrm>
              <a:off x="706124" y="2822617"/>
              <a:ext cx="2446127" cy="47759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800" dirty="0">
                  <a:solidFill>
                    <a:schemeClr val="tx1"/>
                  </a:solidFill>
                </a:rPr>
                <a:t>Анализ МТО всех образовательных пространств Амурской области и КО Региона и России</a:t>
              </a: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AC1E63C7-B9FD-4241-965C-56A4DA8B5273}"/>
                </a:ext>
              </a:extLst>
            </p:cNvPr>
            <p:cNvSpPr/>
            <p:nvPr/>
          </p:nvSpPr>
          <p:spPr>
            <a:xfrm>
              <a:off x="706125" y="3536781"/>
              <a:ext cx="2476644" cy="47759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</a:rPr>
                <a:t>Определение ключевых (центральных) предприятия-партнеров Центра</a:t>
              </a: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DED961FC-6EE8-4C5B-B1CB-0583E873AD31}"/>
                </a:ext>
              </a:extLst>
            </p:cNvPr>
            <p:cNvSpPr/>
            <p:nvPr/>
          </p:nvSpPr>
          <p:spPr>
            <a:xfrm>
              <a:off x="3493676" y="2822617"/>
              <a:ext cx="5504262" cy="47759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ru-RU" sz="800" dirty="0">
                  <a:solidFill>
                    <a:schemeClr val="tx1"/>
                  </a:solidFill>
                </a:rPr>
                <a:t>Мониторинг МТО всех образовательных пространств Амурской области и КО Региона и России</a:t>
              </a: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097DB179-9F68-41BF-9492-1D8FDC4CEC94}"/>
                </a:ext>
              </a:extLst>
            </p:cNvPr>
            <p:cNvSpPr/>
            <p:nvPr/>
          </p:nvSpPr>
          <p:spPr>
            <a:xfrm>
              <a:off x="3493676" y="3532696"/>
              <a:ext cx="5504262" cy="47759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</a:rPr>
                <a:t>Включение и реализация тематических </a:t>
              </a:r>
              <a:r>
                <a:rPr lang="ru-RU" sz="800" dirty="0" err="1">
                  <a:solidFill>
                    <a:schemeClr val="tx1"/>
                  </a:solidFill>
                </a:rPr>
                <a:t>профориентационных</a:t>
              </a:r>
              <a:r>
                <a:rPr lang="ru-RU" sz="800" dirty="0">
                  <a:solidFill>
                    <a:schemeClr val="tx1"/>
                  </a:solidFill>
                </a:rPr>
                <a:t> модулей в дополнительные образовательные программы Центра. </a:t>
              </a: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C3832999-78DA-4A0B-A2C2-F2B092EDC9B4}"/>
                </a:ext>
              </a:extLst>
            </p:cNvPr>
            <p:cNvSpPr/>
            <p:nvPr/>
          </p:nvSpPr>
          <p:spPr>
            <a:xfrm>
              <a:off x="706124" y="4209922"/>
              <a:ext cx="8291813" cy="47759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800" dirty="0">
                  <a:solidFill>
                    <a:schemeClr val="tx1"/>
                  </a:solidFill>
                </a:rPr>
                <a:t>Формирование запроса от работодателя на образовательный результат. Определение требований к уровню подготовки целевой аудитории, зачисляемых на обучение по программам Центра  </a:t>
              </a: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36D3C19E-510B-41D5-9B2D-5CFCAE41068C}"/>
                </a:ext>
              </a:extLst>
            </p:cNvPr>
            <p:cNvSpPr/>
            <p:nvPr/>
          </p:nvSpPr>
          <p:spPr>
            <a:xfrm>
              <a:off x="706124" y="5094943"/>
              <a:ext cx="2686586" cy="1297565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</a:rPr>
                <a:t>ТЗ от ключевых предприятий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</a:rPr>
                <a:t>партнеров Центра на разработку программ дополнительного образования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</a:rPr>
                <a:t>Заявки на участие в конкурсах на 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</a:rPr>
                <a:t>получение </a:t>
              </a:r>
              <a:r>
                <a:rPr lang="ru-RU" sz="800" dirty="0" err="1">
                  <a:solidFill>
                    <a:schemeClr val="tx1"/>
                  </a:solidFill>
                </a:rPr>
                <a:t>грантовой</a:t>
              </a:r>
              <a:r>
                <a:rPr lang="ru-RU" sz="800" dirty="0">
                  <a:solidFill>
                    <a:schemeClr val="tx1"/>
                  </a:solidFill>
                </a:rPr>
                <a:t> поддержки образовательных активностей Центра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</a:rPr>
                <a:t>Программы дополнительного 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</a:rPr>
                <a:t>образования, реализуемые с участием специалистов предприятий Амурской области</a:t>
              </a: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0736F034-ABBF-4574-9C68-DD58E0E62169}"/>
                </a:ext>
              </a:extLst>
            </p:cNvPr>
            <p:cNvSpPr/>
            <p:nvPr/>
          </p:nvSpPr>
          <p:spPr>
            <a:xfrm>
              <a:off x="3450612" y="5094944"/>
              <a:ext cx="2802835" cy="1297565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just">
                <a:buFont typeface="Wingdings" panose="05000000000000000000" pitchFamily="2" charset="2"/>
                <a:buChar char="ü"/>
              </a:pPr>
              <a:endParaRPr lang="ru-RU" sz="800" dirty="0">
                <a:solidFill>
                  <a:schemeClr val="tx1"/>
                </a:solidFill>
              </a:endParaRP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</a:rPr>
                <a:t>Реализации программ дополнительного 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</a:rPr>
                <a:t>образования в соответствии с ТЗ ключевых предприятий-партнеров Центра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</a:rPr>
                <a:t>Укрепление материально-технической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</a:rPr>
                <a:t>базы Центра.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</a:rPr>
                <a:t>Увеличение доли </a:t>
              </a:r>
              <a:r>
                <a:rPr lang="ru-RU" sz="800" dirty="0" err="1">
                  <a:solidFill>
                    <a:schemeClr val="tx1"/>
                  </a:solidFill>
                </a:rPr>
                <a:t>профессорко</a:t>
              </a:r>
              <a:r>
                <a:rPr lang="ru-RU" sz="800" dirty="0">
                  <a:solidFill>
                    <a:schemeClr val="tx1"/>
                  </a:solidFill>
                </a:rPr>
                <a:t>-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</a:rPr>
                <a:t>преподавательского состава Центра из числа педагогов Федеральных ВУЗов и высококвалифицированных специалистов ведущих предприятий России</a:t>
              </a:r>
            </a:p>
            <a:p>
              <a:pPr algn="ctr"/>
              <a:endParaRPr lang="ru-RU" sz="800" dirty="0">
                <a:solidFill>
                  <a:schemeClr val="tx1"/>
                </a:solidFill>
              </a:endParaRP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5D4D438B-FE99-4BCB-8090-70A48257AFB0}"/>
                </a:ext>
              </a:extLst>
            </p:cNvPr>
            <p:cNvSpPr/>
            <p:nvPr/>
          </p:nvSpPr>
          <p:spPr>
            <a:xfrm>
              <a:off x="6311349" y="5094944"/>
              <a:ext cx="2695086" cy="1297563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just">
                <a:buFont typeface="Wingdings" panose="05000000000000000000" pitchFamily="2" charset="2"/>
                <a:buChar char="ü"/>
              </a:pPr>
              <a:endParaRPr lang="ru-RU" sz="800" dirty="0">
                <a:solidFill>
                  <a:schemeClr val="tx1"/>
                </a:solidFill>
              </a:endParaRP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</a:rPr>
                <a:t>Концепция развития ДОЛ «Колосок», 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</a:rPr>
                <a:t>как детского образовательного центра Амурской области</a:t>
              </a:r>
            </a:p>
            <a:p>
              <a:pPr algn="just"/>
              <a:endParaRPr lang="ru-RU" sz="800" dirty="0">
                <a:solidFill>
                  <a:schemeClr val="tx1"/>
                </a:solidFill>
              </a:endParaRP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5F94EAC7-F631-4746-8041-58C5E0F88C1C}"/>
                </a:ext>
              </a:extLst>
            </p:cNvPr>
            <p:cNvSpPr/>
            <p:nvPr/>
          </p:nvSpPr>
          <p:spPr>
            <a:xfrm>
              <a:off x="9472305" y="2160314"/>
              <a:ext cx="2512171" cy="2527207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/>
            </a:p>
          </p:txBody>
        </p:sp>
      </p:grp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07BE23EE-1699-40C9-A576-2AD6CE18E8A3}"/>
              </a:ext>
            </a:extLst>
          </p:cNvPr>
          <p:cNvSpPr/>
          <p:nvPr/>
        </p:nvSpPr>
        <p:spPr>
          <a:xfrm>
            <a:off x="6697796" y="1898197"/>
            <a:ext cx="1529520" cy="327618"/>
          </a:xfrm>
          <a:prstGeom prst="rect">
            <a:avLst/>
          </a:prstGeom>
          <a:solidFill>
            <a:srgbClr val="4B40A1"/>
          </a:solidFill>
          <a:ln>
            <a:solidFill>
              <a:srgbClr val="4B40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Poiret One" panose="020B0604020202020204" charset="0"/>
              </a:rPr>
              <a:t>2023 г.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C04D0A83-8858-481B-8520-9719017A912C}"/>
              </a:ext>
            </a:extLst>
          </p:cNvPr>
          <p:cNvSpPr/>
          <p:nvPr/>
        </p:nvSpPr>
        <p:spPr>
          <a:xfrm>
            <a:off x="9683249" y="1851140"/>
            <a:ext cx="2512171" cy="351192"/>
          </a:xfrm>
          <a:prstGeom prst="rect">
            <a:avLst/>
          </a:prstGeom>
          <a:solidFill>
            <a:srgbClr val="4B40A1"/>
          </a:solidFill>
          <a:ln>
            <a:solidFill>
              <a:srgbClr val="4B40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Poiret One" panose="020B0604020202020204" charset="0"/>
              </a:rPr>
              <a:t>Ожидаемый</a:t>
            </a:r>
            <a:r>
              <a:rPr lang="ru-RU" dirty="0"/>
              <a:t> </a:t>
            </a:r>
            <a:r>
              <a:rPr lang="ru-RU" sz="1100" dirty="0">
                <a:latin typeface="Poiret One" panose="020B0604020202020204" charset="0"/>
              </a:rPr>
              <a:t>результат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C252A656-BB18-471A-AF42-1CAC24F7A811}"/>
              </a:ext>
            </a:extLst>
          </p:cNvPr>
          <p:cNvSpPr/>
          <p:nvPr/>
        </p:nvSpPr>
        <p:spPr>
          <a:xfrm>
            <a:off x="9660311" y="2923128"/>
            <a:ext cx="252071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dirty="0"/>
              <a:t>Развитие и совершенствование научной и методической базы образовательных учреждений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4C103CD-493F-4BBF-A501-4A87A25D7564}"/>
              </a:ext>
            </a:extLst>
          </p:cNvPr>
          <p:cNvSpPr txBox="1"/>
          <p:nvPr/>
        </p:nvSpPr>
        <p:spPr>
          <a:xfrm>
            <a:off x="3038977" y="314027"/>
            <a:ext cx="767899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4B40A1"/>
                </a:solidFill>
                <a:latin typeface="Poiret One" panose="020B0604020202020204" charset="0"/>
              </a:rPr>
              <a:t>Разработка и реализация образовательных программ</a:t>
            </a:r>
          </a:p>
        </p:txBody>
      </p:sp>
    </p:spTree>
    <p:extLst>
      <p:ext uri="{BB962C8B-B14F-4D97-AF65-F5344CB8AC3E}">
        <p14:creationId xmlns:p14="http://schemas.microsoft.com/office/powerpoint/2010/main" val="3022979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26C91CB5-9E2F-42CB-A5A5-C739118C19B6}"/>
              </a:ext>
            </a:extLst>
          </p:cNvPr>
          <p:cNvSpPr/>
          <p:nvPr/>
        </p:nvSpPr>
        <p:spPr>
          <a:xfrm>
            <a:off x="137217" y="6276356"/>
            <a:ext cx="12230559" cy="922957"/>
          </a:xfrm>
          <a:prstGeom prst="rect">
            <a:avLst/>
          </a:prstGeom>
          <a:solidFill>
            <a:srgbClr val="E3E4DF"/>
          </a:solidFill>
          <a:ln>
            <a:solidFill>
              <a:srgbClr val="E5E6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93CA738-8254-436D-83D8-237917FAAD4E}"/>
              </a:ext>
            </a:extLst>
          </p:cNvPr>
          <p:cNvSpPr/>
          <p:nvPr/>
        </p:nvSpPr>
        <p:spPr>
          <a:xfrm>
            <a:off x="62650" y="141798"/>
            <a:ext cx="117412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4B40A1"/>
                </a:solidFill>
                <a:latin typeface="Poiret One" panose="020B0604020202020204" charset="0"/>
                <a:ea typeface="Times New Roman" panose="02020603050405020304" pitchFamily="18" charset="0"/>
              </a:rPr>
              <a:t>Обеспечение индивидуальной работы</a:t>
            </a:r>
            <a:endParaRPr lang="ru-RU" sz="2400" b="1" dirty="0">
              <a:solidFill>
                <a:srgbClr val="4B40A1"/>
              </a:solidFill>
              <a:latin typeface="Poiret One" panose="020B060402020202020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B3974237-6DF4-469F-B154-A7C947CF0FB9}"/>
              </a:ext>
            </a:extLst>
          </p:cNvPr>
          <p:cNvGrpSpPr/>
          <p:nvPr/>
        </p:nvGrpSpPr>
        <p:grpSpPr>
          <a:xfrm>
            <a:off x="158810" y="828713"/>
            <a:ext cx="11984476" cy="436510"/>
            <a:chOff x="121596" y="771513"/>
            <a:chExt cx="11984476" cy="43651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0A5A7A8F-17C3-43B9-B0DD-700A9718FD79}"/>
                </a:ext>
              </a:extLst>
            </p:cNvPr>
            <p:cNvSpPr/>
            <p:nvPr/>
          </p:nvSpPr>
          <p:spPr>
            <a:xfrm>
              <a:off x="121596" y="954107"/>
              <a:ext cx="11984476" cy="253916"/>
            </a:xfrm>
            <a:prstGeom prst="rect">
              <a:avLst/>
            </a:prstGeom>
            <a:ln>
              <a:solidFill>
                <a:srgbClr val="4B40A1"/>
              </a:solidFill>
            </a:ln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1050" dirty="0">
                  <a:solidFill>
                    <a:srgbClr val="000000"/>
                  </a:solidFill>
                  <a:latin typeface="+mj-lt"/>
                  <a:ea typeface="Times New Roman" panose="02020603050405020304" pitchFamily="18" charset="0"/>
                </a:rPr>
                <a:t>Анализ данных и разработка предложений по индивидуальному развитию</a:t>
              </a:r>
              <a:endParaRPr lang="ru-RU" sz="1050" dirty="0">
                <a:latin typeface="+mj-lt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CF0444B-634F-4271-9D08-111284C7D76A}"/>
                </a:ext>
              </a:extLst>
            </p:cNvPr>
            <p:cNvSpPr/>
            <p:nvPr/>
          </p:nvSpPr>
          <p:spPr>
            <a:xfrm>
              <a:off x="121596" y="771513"/>
              <a:ext cx="1092328" cy="182594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  <a:latin typeface="Poiret One" panose="020B0604020202020204" charset="0"/>
                </a:rPr>
                <a:t>Задача</a:t>
              </a:r>
              <a:r>
                <a:rPr lang="ru-RU" sz="900" dirty="0">
                  <a:solidFill>
                    <a:schemeClr val="bg1"/>
                  </a:solidFill>
                  <a:latin typeface="Poiret One" panose="020B0604020202020204" charset="0"/>
                </a:rPr>
                <a:t>:</a:t>
              </a:r>
            </a:p>
          </p:txBody>
        </p:sp>
      </p:grp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774C870D-A7A4-40D1-A310-074C705053E8}"/>
              </a:ext>
            </a:extLst>
          </p:cNvPr>
          <p:cNvSpPr/>
          <p:nvPr/>
        </p:nvSpPr>
        <p:spPr>
          <a:xfrm>
            <a:off x="9658358" y="1553918"/>
            <a:ext cx="2512171" cy="351192"/>
          </a:xfrm>
          <a:prstGeom prst="rect">
            <a:avLst/>
          </a:prstGeom>
          <a:solidFill>
            <a:srgbClr val="4B40A1"/>
          </a:solidFill>
          <a:ln>
            <a:solidFill>
              <a:srgbClr val="4B40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Poiret One" panose="020B0604020202020204" charset="0"/>
              </a:rPr>
              <a:t>Ожидаемый результат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717A0BDB-D8F6-405F-92C1-D21164796B89}"/>
              </a:ext>
            </a:extLst>
          </p:cNvPr>
          <p:cNvSpPr/>
          <p:nvPr/>
        </p:nvSpPr>
        <p:spPr>
          <a:xfrm>
            <a:off x="6660059" y="1562397"/>
            <a:ext cx="1529520" cy="352684"/>
          </a:xfrm>
          <a:prstGeom prst="rect">
            <a:avLst/>
          </a:prstGeom>
          <a:solidFill>
            <a:srgbClr val="4B40A1"/>
          </a:solidFill>
          <a:ln>
            <a:solidFill>
              <a:srgbClr val="4B40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Poiret One" panose="020B0604020202020204" charset="0"/>
              </a:rPr>
              <a:t>2023 г.</a:t>
            </a:r>
          </a:p>
        </p:txBody>
      </p: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B3FE76BF-199F-487F-B242-610EA0E31C5E}"/>
              </a:ext>
            </a:extLst>
          </p:cNvPr>
          <p:cNvGrpSpPr/>
          <p:nvPr/>
        </p:nvGrpSpPr>
        <p:grpSpPr>
          <a:xfrm>
            <a:off x="158811" y="1556944"/>
            <a:ext cx="12011718" cy="5331036"/>
            <a:chOff x="62650" y="1178093"/>
            <a:chExt cx="12011718" cy="5331036"/>
          </a:xfrm>
        </p:grpSpPr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E5B6098B-409B-45BC-8430-7C847BB08E11}"/>
                </a:ext>
              </a:extLst>
            </p:cNvPr>
            <p:cNvGrpSpPr/>
            <p:nvPr/>
          </p:nvGrpSpPr>
          <p:grpSpPr>
            <a:xfrm>
              <a:off x="62650" y="1178093"/>
              <a:ext cx="12011718" cy="5331036"/>
              <a:chOff x="94354" y="1729205"/>
              <a:chExt cx="11890122" cy="4803607"/>
            </a:xfrm>
          </p:grpSpPr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438FE0E4-5800-420A-8C09-7A773F06CD06}"/>
                  </a:ext>
                </a:extLst>
              </p:cNvPr>
              <p:cNvSpPr/>
              <p:nvPr/>
            </p:nvSpPr>
            <p:spPr>
              <a:xfrm rot="16200000">
                <a:off x="-903255" y="3171767"/>
                <a:ext cx="2501755" cy="506538"/>
              </a:xfrm>
              <a:prstGeom prst="rect">
                <a:avLst/>
              </a:prstGeom>
              <a:solidFill>
                <a:srgbClr val="4B40A1"/>
              </a:solidFill>
              <a:ln>
                <a:solidFill>
                  <a:srgbClr val="4B40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latin typeface="Poiret One" panose="020B0604020202020204" charset="0"/>
                  </a:rPr>
                  <a:t>Комплекс мероприятий</a:t>
                </a:r>
              </a:p>
            </p:txBody>
          </p:sp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3CEA5D4B-8A58-40F9-B1B8-CBBFF7D43B83}"/>
                  </a:ext>
                </a:extLst>
              </p:cNvPr>
              <p:cNvSpPr/>
              <p:nvPr/>
            </p:nvSpPr>
            <p:spPr>
              <a:xfrm rot="16200000">
                <a:off x="-311317" y="5573272"/>
                <a:ext cx="1437869" cy="481212"/>
              </a:xfrm>
              <a:prstGeom prst="rect">
                <a:avLst/>
              </a:prstGeom>
              <a:solidFill>
                <a:srgbClr val="4B40A1"/>
              </a:solidFill>
              <a:ln>
                <a:solidFill>
                  <a:srgbClr val="4B40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latin typeface="Poiret One" panose="020B0604020202020204" charset="0"/>
                  </a:rPr>
                  <a:t>Ожидаемый результат</a:t>
                </a:r>
              </a:p>
            </p:txBody>
          </p:sp>
          <p:sp>
            <p:nvSpPr>
              <p:cNvPr id="11" name="Прямоугольник 10">
                <a:extLst>
                  <a:ext uri="{FF2B5EF4-FFF2-40B4-BE49-F238E27FC236}">
                    <a16:creationId xmlns:a16="http://schemas.microsoft.com/office/drawing/2014/main" id="{8BC77C0C-FD51-4EEA-8D6D-882416ECECDE}"/>
                  </a:ext>
                </a:extLst>
              </p:cNvPr>
              <p:cNvSpPr/>
              <p:nvPr/>
            </p:nvSpPr>
            <p:spPr>
              <a:xfrm>
                <a:off x="1123404" y="1729205"/>
                <a:ext cx="1529520" cy="327618"/>
              </a:xfrm>
              <a:prstGeom prst="rect">
                <a:avLst/>
              </a:prstGeom>
              <a:solidFill>
                <a:srgbClr val="4B40A1"/>
              </a:solidFill>
              <a:ln>
                <a:solidFill>
                  <a:srgbClr val="4B40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latin typeface="Poiret One" panose="020B0604020202020204" charset="0"/>
                  </a:rPr>
                  <a:t>2021 г.</a:t>
                </a:r>
              </a:p>
            </p:txBody>
          </p:sp>
          <p:sp>
            <p:nvSpPr>
              <p:cNvPr id="12" name="Прямоугольник 11">
                <a:extLst>
                  <a:ext uri="{FF2B5EF4-FFF2-40B4-BE49-F238E27FC236}">
                    <a16:creationId xmlns:a16="http://schemas.microsoft.com/office/drawing/2014/main" id="{5503205A-A887-42A5-B517-62E6BDE365BE}"/>
                  </a:ext>
                </a:extLst>
              </p:cNvPr>
              <p:cNvSpPr/>
              <p:nvPr/>
            </p:nvSpPr>
            <p:spPr>
              <a:xfrm>
                <a:off x="4025207" y="1735605"/>
                <a:ext cx="1529520" cy="327618"/>
              </a:xfrm>
              <a:prstGeom prst="rect">
                <a:avLst/>
              </a:prstGeom>
              <a:solidFill>
                <a:srgbClr val="4B40A1"/>
              </a:solidFill>
              <a:ln>
                <a:solidFill>
                  <a:srgbClr val="4B40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latin typeface="Poiret One" panose="020B0604020202020204" charset="0"/>
                  </a:rPr>
                  <a:t>2022 г.</a:t>
                </a:r>
              </a:p>
            </p:txBody>
          </p:sp>
          <p:grpSp>
            <p:nvGrpSpPr>
              <p:cNvPr id="13" name="Группа 12">
                <a:extLst>
                  <a:ext uri="{FF2B5EF4-FFF2-40B4-BE49-F238E27FC236}">
                    <a16:creationId xmlns:a16="http://schemas.microsoft.com/office/drawing/2014/main" id="{85CCF3E7-90A3-40FC-BF67-726B8E8043B5}"/>
                  </a:ext>
                </a:extLst>
              </p:cNvPr>
              <p:cNvGrpSpPr/>
              <p:nvPr/>
            </p:nvGrpSpPr>
            <p:grpSpPr>
              <a:xfrm>
                <a:off x="807396" y="4741593"/>
                <a:ext cx="2231832" cy="299280"/>
                <a:chOff x="602808" y="4924698"/>
                <a:chExt cx="2231832" cy="299280"/>
              </a:xfrm>
            </p:grpSpPr>
            <p:cxnSp>
              <p:nvCxnSpPr>
                <p:cNvPr id="32" name="Прямая соединительная линия 31">
                  <a:extLst>
                    <a:ext uri="{FF2B5EF4-FFF2-40B4-BE49-F238E27FC236}">
                      <a16:creationId xmlns:a16="http://schemas.microsoft.com/office/drawing/2014/main" id="{CA330BFD-9D76-47F4-A1BB-3B4DC409AB5F}"/>
                    </a:ext>
                  </a:extLst>
                </p:cNvPr>
                <p:cNvCxnSpPr/>
                <p:nvPr/>
              </p:nvCxnSpPr>
              <p:spPr>
                <a:xfrm>
                  <a:off x="602808" y="4924698"/>
                  <a:ext cx="1147615" cy="299280"/>
                </a:xfrm>
                <a:prstGeom prst="line">
                  <a:avLst/>
                </a:prstGeom>
                <a:ln>
                  <a:solidFill>
                    <a:srgbClr val="4B40A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Прямая соединительная линия 32">
                  <a:extLst>
                    <a:ext uri="{FF2B5EF4-FFF2-40B4-BE49-F238E27FC236}">
                      <a16:creationId xmlns:a16="http://schemas.microsoft.com/office/drawing/2014/main" id="{C321BEC5-EBBC-4C4E-BB3F-F67154D2768E}"/>
                    </a:ext>
                  </a:extLst>
                </p:cNvPr>
                <p:cNvCxnSpPr/>
                <p:nvPr/>
              </p:nvCxnSpPr>
              <p:spPr>
                <a:xfrm flipV="1">
                  <a:off x="1750423" y="4924698"/>
                  <a:ext cx="1084217" cy="299280"/>
                </a:xfrm>
                <a:prstGeom prst="line">
                  <a:avLst/>
                </a:prstGeom>
                <a:ln>
                  <a:solidFill>
                    <a:srgbClr val="4B40A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Группа 13">
                <a:extLst>
                  <a:ext uri="{FF2B5EF4-FFF2-40B4-BE49-F238E27FC236}">
                    <a16:creationId xmlns:a16="http://schemas.microsoft.com/office/drawing/2014/main" id="{B7E0FDBE-27A9-48C5-B715-E58B10DB1CC7}"/>
                  </a:ext>
                </a:extLst>
              </p:cNvPr>
              <p:cNvGrpSpPr/>
              <p:nvPr/>
            </p:nvGrpSpPr>
            <p:grpSpPr>
              <a:xfrm>
                <a:off x="6529789" y="4755438"/>
                <a:ext cx="2231832" cy="299280"/>
                <a:chOff x="602808" y="4924698"/>
                <a:chExt cx="2231832" cy="299280"/>
              </a:xfrm>
            </p:grpSpPr>
            <p:cxnSp>
              <p:nvCxnSpPr>
                <p:cNvPr id="30" name="Прямая соединительная линия 29">
                  <a:extLst>
                    <a:ext uri="{FF2B5EF4-FFF2-40B4-BE49-F238E27FC236}">
                      <a16:creationId xmlns:a16="http://schemas.microsoft.com/office/drawing/2014/main" id="{24DC386E-BFB7-4FB0-BB55-6588AEAF8A67}"/>
                    </a:ext>
                  </a:extLst>
                </p:cNvPr>
                <p:cNvCxnSpPr/>
                <p:nvPr/>
              </p:nvCxnSpPr>
              <p:spPr>
                <a:xfrm>
                  <a:off x="602808" y="4924698"/>
                  <a:ext cx="1147615" cy="299280"/>
                </a:xfrm>
                <a:prstGeom prst="line">
                  <a:avLst/>
                </a:prstGeom>
                <a:ln>
                  <a:solidFill>
                    <a:srgbClr val="4B40A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Прямая соединительная линия 30">
                  <a:extLst>
                    <a:ext uri="{FF2B5EF4-FFF2-40B4-BE49-F238E27FC236}">
                      <a16:creationId xmlns:a16="http://schemas.microsoft.com/office/drawing/2014/main" id="{C52CC499-3E2B-4D1B-89A8-D62E157507C0}"/>
                    </a:ext>
                  </a:extLst>
                </p:cNvPr>
                <p:cNvCxnSpPr/>
                <p:nvPr/>
              </p:nvCxnSpPr>
              <p:spPr>
                <a:xfrm flipV="1">
                  <a:off x="1750423" y="4924698"/>
                  <a:ext cx="1084217" cy="299280"/>
                </a:xfrm>
                <a:prstGeom prst="line">
                  <a:avLst/>
                </a:prstGeom>
                <a:ln>
                  <a:solidFill>
                    <a:srgbClr val="4B40A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BB715C9B-EB9F-42DC-959B-8843A8EAFC73}"/>
                  </a:ext>
                </a:extLst>
              </p:cNvPr>
              <p:cNvGrpSpPr/>
              <p:nvPr/>
            </p:nvGrpSpPr>
            <p:grpSpPr>
              <a:xfrm>
                <a:off x="3642352" y="4741593"/>
                <a:ext cx="2231832" cy="299280"/>
                <a:chOff x="602808" y="4924698"/>
                <a:chExt cx="2231832" cy="299280"/>
              </a:xfrm>
            </p:grpSpPr>
            <p:cxnSp>
              <p:nvCxnSpPr>
                <p:cNvPr id="28" name="Прямая соединительная линия 27">
                  <a:extLst>
                    <a:ext uri="{FF2B5EF4-FFF2-40B4-BE49-F238E27FC236}">
                      <a16:creationId xmlns:a16="http://schemas.microsoft.com/office/drawing/2014/main" id="{DD71BEA8-66CC-486C-99D0-EDB7C5B88436}"/>
                    </a:ext>
                  </a:extLst>
                </p:cNvPr>
                <p:cNvCxnSpPr/>
                <p:nvPr/>
              </p:nvCxnSpPr>
              <p:spPr>
                <a:xfrm>
                  <a:off x="602808" y="4924698"/>
                  <a:ext cx="1147615" cy="299280"/>
                </a:xfrm>
                <a:prstGeom prst="line">
                  <a:avLst/>
                </a:prstGeom>
                <a:ln>
                  <a:solidFill>
                    <a:srgbClr val="4B40A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Прямая соединительная линия 28">
                  <a:extLst>
                    <a:ext uri="{FF2B5EF4-FFF2-40B4-BE49-F238E27FC236}">
                      <a16:creationId xmlns:a16="http://schemas.microsoft.com/office/drawing/2014/main" id="{53CC9408-A51C-4FC9-BA63-BF69D5D6CC31}"/>
                    </a:ext>
                  </a:extLst>
                </p:cNvPr>
                <p:cNvCxnSpPr/>
                <p:nvPr/>
              </p:nvCxnSpPr>
              <p:spPr>
                <a:xfrm flipV="1">
                  <a:off x="1750423" y="4924698"/>
                  <a:ext cx="1084217" cy="299280"/>
                </a:xfrm>
                <a:prstGeom prst="line">
                  <a:avLst/>
                </a:prstGeom>
                <a:ln>
                  <a:solidFill>
                    <a:srgbClr val="4B40A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Группа 15">
                <a:extLst>
                  <a:ext uri="{FF2B5EF4-FFF2-40B4-BE49-F238E27FC236}">
                    <a16:creationId xmlns:a16="http://schemas.microsoft.com/office/drawing/2014/main" id="{5869643D-2985-4ED1-8DF5-DAA6AE36828C}"/>
                  </a:ext>
                </a:extLst>
              </p:cNvPr>
              <p:cNvGrpSpPr/>
              <p:nvPr/>
            </p:nvGrpSpPr>
            <p:grpSpPr>
              <a:xfrm rot="16200000">
                <a:off x="8136894" y="3292423"/>
                <a:ext cx="2231832" cy="299280"/>
                <a:chOff x="602808" y="4924698"/>
                <a:chExt cx="2231832" cy="299280"/>
              </a:xfrm>
            </p:grpSpPr>
            <p:cxnSp>
              <p:nvCxnSpPr>
                <p:cNvPr id="26" name="Прямая соединительная линия 25">
                  <a:extLst>
                    <a:ext uri="{FF2B5EF4-FFF2-40B4-BE49-F238E27FC236}">
                      <a16:creationId xmlns:a16="http://schemas.microsoft.com/office/drawing/2014/main" id="{C7414525-847B-4BA3-AF67-088A036CD096}"/>
                    </a:ext>
                  </a:extLst>
                </p:cNvPr>
                <p:cNvCxnSpPr/>
                <p:nvPr/>
              </p:nvCxnSpPr>
              <p:spPr>
                <a:xfrm>
                  <a:off x="602808" y="4924698"/>
                  <a:ext cx="1147615" cy="299280"/>
                </a:xfrm>
                <a:prstGeom prst="line">
                  <a:avLst/>
                </a:prstGeom>
                <a:ln>
                  <a:solidFill>
                    <a:srgbClr val="4B40A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Прямая соединительная линия 26">
                  <a:extLst>
                    <a:ext uri="{FF2B5EF4-FFF2-40B4-BE49-F238E27FC236}">
                      <a16:creationId xmlns:a16="http://schemas.microsoft.com/office/drawing/2014/main" id="{AA259836-897E-4BA0-863F-7868579EC1C2}"/>
                    </a:ext>
                  </a:extLst>
                </p:cNvPr>
                <p:cNvCxnSpPr/>
                <p:nvPr/>
              </p:nvCxnSpPr>
              <p:spPr>
                <a:xfrm flipV="1">
                  <a:off x="1750423" y="4924698"/>
                  <a:ext cx="1084217" cy="299280"/>
                </a:xfrm>
                <a:prstGeom prst="line">
                  <a:avLst/>
                </a:prstGeom>
                <a:ln>
                  <a:solidFill>
                    <a:srgbClr val="4B40A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" name="Прямоугольник 16">
                <a:extLst>
                  <a:ext uri="{FF2B5EF4-FFF2-40B4-BE49-F238E27FC236}">
                    <a16:creationId xmlns:a16="http://schemas.microsoft.com/office/drawing/2014/main" id="{08605D87-3437-49AA-A315-9579A555066B}"/>
                  </a:ext>
                </a:extLst>
              </p:cNvPr>
              <p:cNvSpPr/>
              <p:nvPr/>
            </p:nvSpPr>
            <p:spPr>
              <a:xfrm>
                <a:off x="675607" y="2174159"/>
                <a:ext cx="8322329" cy="273888"/>
              </a:xfrm>
              <a:prstGeom prst="rect">
                <a:avLst/>
              </a:prstGeom>
              <a:noFill/>
              <a:ln>
                <a:solidFill>
                  <a:srgbClr val="4B40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Качественный анализ сведений ГИР об одаренных  детях и наставниках АО</a:t>
                </a:r>
              </a:p>
            </p:txBody>
          </p:sp>
          <p:sp>
            <p:nvSpPr>
              <p:cNvPr id="18" name="Прямоугольник 17">
                <a:extLst>
                  <a:ext uri="{FF2B5EF4-FFF2-40B4-BE49-F238E27FC236}">
                    <a16:creationId xmlns:a16="http://schemas.microsoft.com/office/drawing/2014/main" id="{5451BC1B-C032-482B-AA2E-CA9B3D9DFF59}"/>
                  </a:ext>
                </a:extLst>
              </p:cNvPr>
              <p:cNvSpPr/>
              <p:nvPr/>
            </p:nvSpPr>
            <p:spPr>
              <a:xfrm>
                <a:off x="670746" y="2517374"/>
                <a:ext cx="8327189" cy="274166"/>
              </a:xfrm>
              <a:prstGeom prst="rect">
                <a:avLst/>
              </a:prstGeom>
              <a:noFill/>
              <a:ln>
                <a:solidFill>
                  <a:srgbClr val="4B40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800" dirty="0" err="1">
                    <a:solidFill>
                      <a:schemeClr val="tx1"/>
                    </a:solidFill>
                  </a:rPr>
                  <a:t>Профориентационная</a:t>
                </a:r>
                <a:r>
                  <a:rPr lang="ru-RU" sz="800" dirty="0">
                    <a:solidFill>
                      <a:schemeClr val="tx1"/>
                    </a:solidFill>
                  </a:rPr>
                  <a:t> диагностика детей и определение зон развития наставников и </a:t>
                </a:r>
                <a:r>
                  <a:rPr lang="ru-RU" sz="800" dirty="0" err="1">
                    <a:solidFill>
                      <a:schemeClr val="tx1"/>
                    </a:solidFill>
                  </a:rPr>
                  <a:t>тьютеров</a:t>
                </a:r>
                <a:r>
                  <a:rPr lang="ru-RU" sz="8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49CDA0C1-7F90-441E-92A7-5DFB8F131179}"/>
                  </a:ext>
                </a:extLst>
              </p:cNvPr>
              <p:cNvSpPr/>
              <p:nvPr/>
            </p:nvSpPr>
            <p:spPr>
              <a:xfrm>
                <a:off x="670746" y="3536781"/>
                <a:ext cx="2512022" cy="477599"/>
              </a:xfrm>
              <a:prstGeom prst="rect">
                <a:avLst/>
              </a:prstGeom>
              <a:noFill/>
              <a:ln>
                <a:solidFill>
                  <a:srgbClr val="4B40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800" dirty="0">
                    <a:solidFill>
                      <a:schemeClr val="tx1"/>
                    </a:solidFill>
                  </a:rPr>
                  <a:t>Разработка и формирование системы диагностических </a:t>
                </a:r>
                <a:r>
                  <a:rPr lang="ru-RU" sz="800" dirty="0" err="1">
                    <a:solidFill>
                      <a:schemeClr val="tx1"/>
                    </a:solidFill>
                  </a:rPr>
                  <a:t>профориентационных</a:t>
                </a:r>
                <a:r>
                  <a:rPr lang="ru-RU" sz="800" dirty="0">
                    <a:solidFill>
                      <a:schemeClr val="tx1"/>
                    </a:solidFill>
                  </a:rPr>
                  <a:t> методик</a:t>
                </a:r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DECD785F-F9F7-41E5-A1A9-6B078211E3B1}"/>
                  </a:ext>
                </a:extLst>
              </p:cNvPr>
              <p:cNvSpPr/>
              <p:nvPr/>
            </p:nvSpPr>
            <p:spPr>
              <a:xfrm>
                <a:off x="3490681" y="3288576"/>
                <a:ext cx="5504262" cy="161759"/>
              </a:xfrm>
              <a:prstGeom prst="rect">
                <a:avLst/>
              </a:prstGeom>
              <a:noFill/>
              <a:ln>
                <a:solidFill>
                  <a:srgbClr val="4B40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800" dirty="0">
                    <a:solidFill>
                      <a:schemeClr val="tx1"/>
                    </a:solidFill>
                  </a:rPr>
                  <a:t>Разработка и реализация корпоративных интенсивных образовательных программ</a:t>
                </a:r>
              </a:p>
            </p:txBody>
          </p:sp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32D0DBA0-C90B-4BF3-9377-E93C1CCD4311}"/>
                  </a:ext>
                </a:extLst>
              </p:cNvPr>
              <p:cNvSpPr/>
              <p:nvPr/>
            </p:nvSpPr>
            <p:spPr>
              <a:xfrm>
                <a:off x="670746" y="4068450"/>
                <a:ext cx="8362568" cy="275577"/>
              </a:xfrm>
              <a:prstGeom prst="rect">
                <a:avLst/>
              </a:prstGeom>
              <a:noFill/>
              <a:ln>
                <a:solidFill>
                  <a:srgbClr val="4B40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ru-RU" sz="800" dirty="0">
                    <a:solidFill>
                      <a:schemeClr val="tx1"/>
                    </a:solidFill>
                  </a:rPr>
                  <a:t>Построение индивидуальных образовательных маршрутов одаренных детей (база данных ГИР) до позиции поступления в ВО (целевое</a:t>
                </a:r>
                <a:r>
                  <a:rPr lang="en-US" sz="800" dirty="0">
                    <a:solidFill>
                      <a:schemeClr val="tx1"/>
                    </a:solidFill>
                  </a:rPr>
                  <a:t>/</a:t>
                </a:r>
                <a:r>
                  <a:rPr lang="ru-RU" sz="800" dirty="0">
                    <a:solidFill>
                      <a:schemeClr val="tx1"/>
                    </a:solidFill>
                  </a:rPr>
                  <a:t>по основному конкурсу)</a:t>
                </a:r>
              </a:p>
            </p:txBody>
          </p:sp>
          <p:sp>
            <p:nvSpPr>
              <p:cNvPr id="22" name="Прямоугольник 21">
                <a:extLst>
                  <a:ext uri="{FF2B5EF4-FFF2-40B4-BE49-F238E27FC236}">
                    <a16:creationId xmlns:a16="http://schemas.microsoft.com/office/drawing/2014/main" id="{11A47959-3CA6-493E-A5CF-2F3D8432240E}"/>
                  </a:ext>
                </a:extLst>
              </p:cNvPr>
              <p:cNvSpPr/>
              <p:nvPr/>
            </p:nvSpPr>
            <p:spPr>
              <a:xfrm>
                <a:off x="706124" y="5094944"/>
                <a:ext cx="2686586" cy="1437868"/>
              </a:xfrm>
              <a:prstGeom prst="rect">
                <a:avLst/>
              </a:prstGeom>
              <a:noFill/>
              <a:ln>
                <a:solidFill>
                  <a:srgbClr val="4B40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71450" indent="-171450" algn="just">
                  <a:buFont typeface="Wingdings" panose="05000000000000000000" pitchFamily="2" charset="2"/>
                  <a:buChar char="ü"/>
                </a:pPr>
                <a:r>
                  <a:rPr lang="ru-RU" sz="800" dirty="0">
                    <a:solidFill>
                      <a:schemeClr val="tx1"/>
                    </a:solidFill>
                  </a:rPr>
                  <a:t>Концепция индивидуального</a:t>
                </a:r>
              </a:p>
              <a:p>
                <a:pPr algn="just"/>
                <a:r>
                  <a:rPr lang="ru-RU" sz="800" dirty="0">
                    <a:solidFill>
                      <a:schemeClr val="tx1"/>
                    </a:solidFill>
                  </a:rPr>
                  <a:t>сопровождения профессионального самоопределения школьников</a:t>
                </a:r>
              </a:p>
              <a:p>
                <a:pPr marL="171450" indent="-171450" algn="just">
                  <a:buFont typeface="Wingdings" panose="05000000000000000000" pitchFamily="2" charset="2"/>
                  <a:buChar char="ü"/>
                </a:pPr>
                <a:r>
                  <a:rPr lang="ru-RU" sz="800" dirty="0">
                    <a:solidFill>
                      <a:schemeClr val="tx1"/>
                    </a:solidFill>
                  </a:rPr>
                  <a:t>План мероприятий по</a:t>
                </a:r>
              </a:p>
              <a:p>
                <a:pPr algn="just"/>
                <a:r>
                  <a:rPr lang="ru-RU" sz="800" dirty="0">
                    <a:solidFill>
                      <a:schemeClr val="tx1"/>
                    </a:solidFill>
                  </a:rPr>
                  <a:t>индивидуальному развитию одаренных детей, включенных в базу данных ГИР</a:t>
                </a:r>
              </a:p>
              <a:p>
                <a:pPr marL="171450" indent="-171450" algn="just">
                  <a:buFont typeface="Wingdings" panose="05000000000000000000" pitchFamily="2" charset="2"/>
                  <a:buChar char="ü"/>
                </a:pPr>
                <a:r>
                  <a:rPr lang="ru-RU" sz="800" dirty="0">
                    <a:solidFill>
                      <a:schemeClr val="tx1"/>
                    </a:solidFill>
                  </a:rPr>
                  <a:t>Положение и регламент проведения</a:t>
                </a:r>
              </a:p>
              <a:p>
                <a:pPr algn="just"/>
                <a:r>
                  <a:rPr lang="ru-RU" sz="800" dirty="0" err="1">
                    <a:solidFill>
                      <a:schemeClr val="tx1"/>
                    </a:solidFill>
                  </a:rPr>
                  <a:t>профориентационного</a:t>
                </a:r>
                <a:r>
                  <a:rPr lang="ru-RU" sz="800" dirty="0">
                    <a:solidFill>
                      <a:schemeClr val="tx1"/>
                    </a:solidFill>
                  </a:rPr>
                  <a:t> мероприятия для одаренных детей (10-11 класс)</a:t>
                </a:r>
              </a:p>
              <a:p>
                <a:pPr marL="171450" indent="-171450" algn="just">
                  <a:buFont typeface="Wingdings" panose="05000000000000000000" pitchFamily="2" charset="2"/>
                  <a:buChar char="ü"/>
                </a:pPr>
                <a:r>
                  <a:rPr lang="ru-RU" sz="800" dirty="0">
                    <a:solidFill>
                      <a:schemeClr val="tx1"/>
                    </a:solidFill>
                  </a:rPr>
                  <a:t>Должностные инструкции</a:t>
                </a:r>
              </a:p>
              <a:p>
                <a:pPr algn="just"/>
                <a:r>
                  <a:rPr lang="ru-RU" sz="800" dirty="0">
                    <a:solidFill>
                      <a:schemeClr val="tx1"/>
                    </a:solidFill>
                  </a:rPr>
                  <a:t>специалистов </a:t>
                </a:r>
                <a:r>
                  <a:rPr lang="ru-RU" sz="800" dirty="0" err="1">
                    <a:solidFill>
                      <a:schemeClr val="tx1"/>
                    </a:solidFill>
                  </a:rPr>
                  <a:t>профориентологов</a:t>
                </a:r>
                <a:endParaRPr lang="ru-RU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Прямоугольник 22">
                <a:extLst>
                  <a:ext uri="{FF2B5EF4-FFF2-40B4-BE49-F238E27FC236}">
                    <a16:creationId xmlns:a16="http://schemas.microsoft.com/office/drawing/2014/main" id="{3D179CA8-6490-4480-BABC-DCF3C98B494B}"/>
                  </a:ext>
                </a:extLst>
              </p:cNvPr>
              <p:cNvSpPr/>
              <p:nvPr/>
            </p:nvSpPr>
            <p:spPr>
              <a:xfrm>
                <a:off x="3450612" y="5094944"/>
                <a:ext cx="2802835" cy="1437868"/>
              </a:xfrm>
              <a:prstGeom prst="rect">
                <a:avLst/>
              </a:prstGeom>
              <a:noFill/>
              <a:ln>
                <a:solidFill>
                  <a:srgbClr val="4B40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71450" indent="-171450" algn="just">
                  <a:buFont typeface="Wingdings" panose="05000000000000000000" pitchFamily="2" charset="2"/>
                  <a:buChar char="ü"/>
                </a:pPr>
                <a:endParaRPr lang="ru-RU" sz="800" dirty="0">
                  <a:solidFill>
                    <a:schemeClr val="tx1"/>
                  </a:solidFill>
                </a:endParaRPr>
              </a:p>
              <a:p>
                <a:pPr marL="171450" indent="-171450" algn="just">
                  <a:buFont typeface="Wingdings" panose="05000000000000000000" pitchFamily="2" charset="2"/>
                  <a:buChar char="ü"/>
                </a:pPr>
                <a:endParaRPr lang="ru-RU" sz="800" dirty="0">
                  <a:solidFill>
                    <a:schemeClr val="tx1"/>
                  </a:solidFill>
                </a:endParaRPr>
              </a:p>
              <a:p>
                <a:pPr marL="171450" indent="-171450" algn="just">
                  <a:buFont typeface="Wingdings" panose="05000000000000000000" pitchFamily="2" charset="2"/>
                  <a:buChar char="ü"/>
                </a:pPr>
                <a:endParaRPr lang="ru-RU" sz="800" dirty="0">
                  <a:solidFill>
                    <a:schemeClr val="tx1"/>
                  </a:solidFill>
                </a:endParaRPr>
              </a:p>
              <a:p>
                <a:pPr marL="171450" indent="-171450" algn="just">
                  <a:buFont typeface="Wingdings" panose="05000000000000000000" pitchFamily="2" charset="2"/>
                  <a:buChar char="ü"/>
                </a:pPr>
                <a:r>
                  <a:rPr lang="ru-RU" sz="800" dirty="0">
                    <a:solidFill>
                      <a:schemeClr val="tx1"/>
                    </a:solidFill>
                  </a:rPr>
                  <a:t>Реализация плана мероприятий по</a:t>
                </a:r>
              </a:p>
              <a:p>
                <a:pPr algn="just"/>
                <a:r>
                  <a:rPr lang="ru-RU" sz="800" dirty="0">
                    <a:solidFill>
                      <a:schemeClr val="tx1"/>
                    </a:solidFill>
                  </a:rPr>
                  <a:t>индивидуальному развитию одаренных детей, включенных в базу данных ГИР</a:t>
                </a:r>
              </a:p>
              <a:p>
                <a:pPr marL="171450" indent="-171450" algn="just">
                  <a:buFont typeface="Wingdings" panose="05000000000000000000" pitchFamily="2" charset="2"/>
                  <a:buChar char="ü"/>
                </a:pPr>
                <a:r>
                  <a:rPr lang="ru-RU" sz="800" dirty="0">
                    <a:solidFill>
                      <a:schemeClr val="tx1"/>
                    </a:solidFill>
                  </a:rPr>
                  <a:t>Реализация индивидуальных маршрутов</a:t>
                </a:r>
              </a:p>
              <a:p>
                <a:pPr algn="just"/>
                <a:r>
                  <a:rPr lang="ru-RU" sz="800" dirty="0">
                    <a:solidFill>
                      <a:schemeClr val="tx1"/>
                    </a:solidFill>
                  </a:rPr>
                  <a:t>поступления в ВО России</a:t>
                </a:r>
              </a:p>
              <a:p>
                <a:pPr marL="171450" indent="-171450" algn="just">
                  <a:buFont typeface="Wingdings" panose="05000000000000000000" pitchFamily="2" charset="2"/>
                  <a:buChar char="ü"/>
                </a:pPr>
                <a:r>
                  <a:rPr lang="ru-RU" sz="800" dirty="0">
                    <a:solidFill>
                      <a:schemeClr val="tx1"/>
                    </a:solidFill>
                  </a:rPr>
                  <a:t>Реализация механизмов сопровождения </a:t>
                </a:r>
              </a:p>
              <a:p>
                <a:pPr algn="just"/>
                <a:r>
                  <a:rPr lang="ru-RU" sz="800" dirty="0">
                    <a:solidFill>
                      <a:schemeClr val="tx1"/>
                    </a:solidFill>
                  </a:rPr>
                  <a:t>развития и профессионального самоопределения школьников наставниками и </a:t>
                </a:r>
                <a:r>
                  <a:rPr lang="ru-RU" sz="800" dirty="0" err="1">
                    <a:solidFill>
                      <a:schemeClr val="tx1"/>
                    </a:solidFill>
                  </a:rPr>
                  <a:t>тьютерами</a:t>
                </a:r>
                <a:endParaRPr lang="ru-RU" sz="800" dirty="0">
                  <a:solidFill>
                    <a:schemeClr val="tx1"/>
                  </a:solidFill>
                </a:endParaRPr>
              </a:p>
              <a:p>
                <a:pPr marL="171450" indent="-171450" algn="just">
                  <a:buFont typeface="Wingdings" panose="05000000000000000000" pitchFamily="2" charset="2"/>
                  <a:buChar char="ü"/>
                </a:pPr>
                <a:r>
                  <a:rPr lang="ru-RU" sz="800" dirty="0">
                    <a:solidFill>
                      <a:schemeClr val="tx1"/>
                    </a:solidFill>
                  </a:rPr>
                  <a:t>Заключение договоров о целевом</a:t>
                </a:r>
              </a:p>
              <a:p>
                <a:pPr algn="just"/>
                <a:r>
                  <a:rPr lang="ru-RU" sz="800" dirty="0">
                    <a:solidFill>
                      <a:schemeClr val="tx1"/>
                    </a:solidFill>
                  </a:rPr>
                  <a:t>поступлении одаренных детей в ВО России</a:t>
                </a:r>
              </a:p>
              <a:p>
                <a:pPr algn="just"/>
                <a:endParaRPr lang="ru-RU" sz="800" dirty="0">
                  <a:solidFill>
                    <a:schemeClr val="tx1"/>
                  </a:solidFill>
                </a:endParaRPr>
              </a:p>
              <a:p>
                <a:pPr marL="171450" indent="-171450" algn="just">
                  <a:buFont typeface="Wingdings" panose="05000000000000000000" pitchFamily="2" charset="2"/>
                  <a:buChar char="ü"/>
                </a:pPr>
                <a:endParaRPr lang="ru-RU" sz="800" dirty="0">
                  <a:solidFill>
                    <a:schemeClr val="tx1"/>
                  </a:solidFill>
                </a:endParaRPr>
              </a:p>
              <a:p>
                <a:pPr algn="ctr"/>
                <a:endParaRPr lang="ru-RU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9750E9C4-7A85-4DA3-B2C9-5E7CEC549353}"/>
                  </a:ext>
                </a:extLst>
              </p:cNvPr>
              <p:cNvSpPr/>
              <p:nvPr/>
            </p:nvSpPr>
            <p:spPr>
              <a:xfrm>
                <a:off x="6311349" y="5094944"/>
                <a:ext cx="2695086" cy="1437868"/>
              </a:xfrm>
              <a:prstGeom prst="rect">
                <a:avLst/>
              </a:prstGeom>
              <a:noFill/>
              <a:ln>
                <a:solidFill>
                  <a:srgbClr val="4B40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71450" indent="-171450" algn="just">
                  <a:buFont typeface="Wingdings" panose="05000000000000000000" pitchFamily="2" charset="2"/>
                  <a:buChar char="ü"/>
                </a:pPr>
                <a:endParaRPr lang="ru-RU" sz="800" dirty="0">
                  <a:solidFill>
                    <a:schemeClr val="tx1"/>
                  </a:solidFill>
                </a:endParaRPr>
              </a:p>
              <a:p>
                <a:pPr marL="171450" indent="-171450" algn="just">
                  <a:buFont typeface="Wingdings" panose="05000000000000000000" pitchFamily="2" charset="2"/>
                  <a:buChar char="ü"/>
                </a:pPr>
                <a:r>
                  <a:rPr lang="ru-RU" sz="800" dirty="0">
                    <a:solidFill>
                      <a:schemeClr val="tx1"/>
                    </a:solidFill>
                  </a:rPr>
                  <a:t>Концепция развития системы наставничества в студенческом сообществе</a:t>
                </a:r>
              </a:p>
              <a:p>
                <a:pPr marL="171450" indent="-171450" algn="just">
                  <a:buFont typeface="Wingdings" panose="05000000000000000000" pitchFamily="2" charset="2"/>
                  <a:buChar char="ü"/>
                </a:pPr>
                <a:r>
                  <a:rPr lang="ru-RU" sz="800" dirty="0">
                    <a:solidFill>
                      <a:schemeClr val="tx1"/>
                    </a:solidFill>
                  </a:rPr>
                  <a:t>Дорожная карта развития системы наставничества и </a:t>
                </a:r>
                <a:r>
                  <a:rPr lang="ru-RU" sz="800" dirty="0" err="1">
                    <a:solidFill>
                      <a:schemeClr val="tx1"/>
                    </a:solidFill>
                  </a:rPr>
                  <a:t>тьютерства</a:t>
                </a:r>
                <a:r>
                  <a:rPr lang="ru-RU" sz="800" dirty="0">
                    <a:solidFill>
                      <a:schemeClr val="tx1"/>
                    </a:solidFill>
                  </a:rPr>
                  <a:t> в Амурской области</a:t>
                </a:r>
              </a:p>
              <a:p>
                <a:pPr algn="just"/>
                <a:endParaRPr lang="ru-RU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Прямоугольник 24">
                <a:extLst>
                  <a:ext uri="{FF2B5EF4-FFF2-40B4-BE49-F238E27FC236}">
                    <a16:creationId xmlns:a16="http://schemas.microsoft.com/office/drawing/2014/main" id="{D062CF0E-D214-4AC0-8688-D2B8B64C730F}"/>
                  </a:ext>
                </a:extLst>
              </p:cNvPr>
              <p:cNvSpPr/>
              <p:nvPr/>
            </p:nvSpPr>
            <p:spPr>
              <a:xfrm>
                <a:off x="9472305" y="2160315"/>
                <a:ext cx="2512171" cy="2515597"/>
              </a:xfrm>
              <a:prstGeom prst="rect">
                <a:avLst/>
              </a:prstGeom>
              <a:noFill/>
              <a:ln>
                <a:solidFill>
                  <a:srgbClr val="4B40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800"/>
              </a:p>
            </p:txBody>
          </p:sp>
        </p:grp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54F5C017-E00C-48D1-9B0C-68F2176A3C03}"/>
                </a:ext>
              </a:extLst>
            </p:cNvPr>
            <p:cNvSpPr/>
            <p:nvPr/>
          </p:nvSpPr>
          <p:spPr>
            <a:xfrm>
              <a:off x="676641" y="2407293"/>
              <a:ext cx="2501975" cy="63599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</a:rPr>
                <a:t> Разработка и частичная реализация комплекса мероприятий по индивидуальному сопровождению развития одаренных детей</a:t>
              </a:r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69749C9C-80F5-44AF-AE56-6358B0EB7138}"/>
                </a:ext>
              </a:extLst>
            </p:cNvPr>
            <p:cNvSpPr/>
            <p:nvPr/>
          </p:nvSpPr>
          <p:spPr>
            <a:xfrm>
              <a:off x="3528440" y="2420326"/>
              <a:ext cx="5547466" cy="388357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</a:rPr>
                <a:t> Разработка и реализация комплекса мероприятий по индивидуальному сопровождению развития одаренных детей</a:t>
              </a:r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E71E2D14-FF4B-4F47-A6C1-03A5E1ACBF60}"/>
                </a:ext>
              </a:extLst>
            </p:cNvPr>
            <p:cNvSpPr/>
            <p:nvPr/>
          </p:nvSpPr>
          <p:spPr>
            <a:xfrm>
              <a:off x="3538500" y="3183591"/>
              <a:ext cx="5547466" cy="512441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</a:rPr>
                <a:t> Анализ кадровой потребности ключевых предприятий-партнеров Центра, оформление предложений о запросе целевых мест в ВО России </a:t>
              </a:r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4F19E6BF-EB1D-40B7-BEB0-A4C6F241DC6E}"/>
                </a:ext>
              </a:extLst>
            </p:cNvPr>
            <p:cNvSpPr/>
            <p:nvPr/>
          </p:nvSpPr>
          <p:spPr>
            <a:xfrm>
              <a:off x="673617" y="4134768"/>
              <a:ext cx="8412349" cy="313028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800" dirty="0">
                  <a:solidFill>
                    <a:schemeClr val="tx1"/>
                  </a:solidFill>
                </a:rPr>
                <a:t>Мониторинг</a:t>
              </a:r>
              <a:r>
                <a:rPr lang="ru-RU" sz="1000" dirty="0">
                  <a:solidFill>
                    <a:schemeClr val="tx1"/>
                  </a:solidFill>
                </a:rPr>
                <a:t> </a:t>
              </a:r>
              <a:r>
                <a:rPr lang="ru-RU" sz="800" dirty="0">
                  <a:solidFill>
                    <a:schemeClr val="tx1"/>
                  </a:solidFill>
                </a:rPr>
                <a:t>поступления в ВО России</a:t>
              </a:r>
              <a:endParaRPr lang="ru-RU" sz="1000" dirty="0">
                <a:solidFill>
                  <a:schemeClr val="tx1"/>
                </a:solidFill>
              </a:endParaRPr>
            </a:p>
          </p:txBody>
        </p:sp>
      </p:grp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92717788-3C92-47B3-821E-02AE24048BB1}"/>
              </a:ext>
            </a:extLst>
          </p:cNvPr>
          <p:cNvSpPr/>
          <p:nvPr/>
        </p:nvSpPr>
        <p:spPr>
          <a:xfrm>
            <a:off x="9629644" y="3217696"/>
            <a:ext cx="250961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900" dirty="0"/>
              <a:t>Формирование условий для профессиональной самореализации молодёжи</a:t>
            </a:r>
          </a:p>
        </p:txBody>
      </p:sp>
    </p:spTree>
    <p:extLst>
      <p:ext uri="{BB962C8B-B14F-4D97-AF65-F5344CB8AC3E}">
        <p14:creationId xmlns:p14="http://schemas.microsoft.com/office/powerpoint/2010/main" val="2315778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2AF328DB-6805-4976-B14B-152078F14F3F}"/>
              </a:ext>
            </a:extLst>
          </p:cNvPr>
          <p:cNvSpPr/>
          <p:nvPr/>
        </p:nvSpPr>
        <p:spPr>
          <a:xfrm>
            <a:off x="147193" y="6246503"/>
            <a:ext cx="12330920" cy="960320"/>
          </a:xfrm>
          <a:prstGeom prst="rect">
            <a:avLst/>
          </a:prstGeom>
          <a:solidFill>
            <a:srgbClr val="E6E7E2"/>
          </a:solidFill>
          <a:ln>
            <a:solidFill>
              <a:srgbClr val="E5E6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3FB5951-B64F-4108-A951-C96542FD13BA}"/>
              </a:ext>
            </a:extLst>
          </p:cNvPr>
          <p:cNvSpPr/>
          <p:nvPr/>
        </p:nvSpPr>
        <p:spPr>
          <a:xfrm>
            <a:off x="243192" y="0"/>
            <a:ext cx="117412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4B40A1"/>
                </a:solidFill>
                <a:latin typeface="Poiret One" panose="020B0604020202020204" charset="0"/>
                <a:ea typeface="Times New Roman" panose="02020603050405020304" pitchFamily="18" charset="0"/>
              </a:rPr>
              <a:t>Развитие партнерской сети</a:t>
            </a:r>
            <a:endParaRPr lang="ru-RU" sz="2800" b="1" dirty="0">
              <a:solidFill>
                <a:srgbClr val="4B40A1"/>
              </a:solidFill>
              <a:latin typeface="Poiret One" panose="020B060402020202020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37ABB73-A018-4EAE-92D9-FBA1C82E2E82}"/>
              </a:ext>
            </a:extLst>
          </p:cNvPr>
          <p:cNvGrpSpPr/>
          <p:nvPr/>
        </p:nvGrpSpPr>
        <p:grpSpPr>
          <a:xfrm>
            <a:off x="174717" y="722497"/>
            <a:ext cx="11984476" cy="705725"/>
            <a:chOff x="121596" y="679269"/>
            <a:chExt cx="11984476" cy="705725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902D2DF9-632C-46ED-A17D-E75CC476FFB7}"/>
                </a:ext>
              </a:extLst>
            </p:cNvPr>
            <p:cNvSpPr/>
            <p:nvPr/>
          </p:nvSpPr>
          <p:spPr>
            <a:xfrm>
              <a:off x="121596" y="954107"/>
              <a:ext cx="11984476" cy="430887"/>
            </a:xfrm>
            <a:prstGeom prst="rect">
              <a:avLst/>
            </a:prstGeom>
            <a:ln>
              <a:solidFill>
                <a:srgbClr val="4B40A1"/>
              </a:solidFill>
            </a:ln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1100" dirty="0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Консолидация образовательных, культурных, спортивных ресурсов ведущих организаций региона</a:t>
              </a:r>
              <a:endParaRPr lang="ru-RU" sz="1100" dirty="0"/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1100" dirty="0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Создание инфраструктуры для дальнейшего развития межрегиональных образовательных программ</a:t>
              </a:r>
              <a:endParaRPr lang="ru-RU" sz="1100" dirty="0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B486E24E-31A2-47C6-BCC0-E549A7F69489}"/>
                </a:ext>
              </a:extLst>
            </p:cNvPr>
            <p:cNvSpPr/>
            <p:nvPr/>
          </p:nvSpPr>
          <p:spPr>
            <a:xfrm>
              <a:off x="121596" y="679269"/>
              <a:ext cx="1371600" cy="274838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  <a:latin typeface="Poiret One" panose="020B0604020202020204" charset="0"/>
                </a:rPr>
                <a:t>Задачи: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E6BC092C-621C-4B4D-9C47-71E3EC66DA52}"/>
              </a:ext>
            </a:extLst>
          </p:cNvPr>
          <p:cNvGrpSpPr/>
          <p:nvPr/>
        </p:nvGrpSpPr>
        <p:grpSpPr>
          <a:xfrm>
            <a:off x="147193" y="1624420"/>
            <a:ext cx="11982607" cy="5168808"/>
            <a:chOff x="94353" y="1633819"/>
            <a:chExt cx="11861306" cy="4739347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4DA9F653-84A4-4C5F-B688-33C61D7A2E51}"/>
                </a:ext>
              </a:extLst>
            </p:cNvPr>
            <p:cNvSpPr/>
            <p:nvPr/>
          </p:nvSpPr>
          <p:spPr>
            <a:xfrm rot="16200000">
              <a:off x="-915981" y="3170648"/>
              <a:ext cx="2527206" cy="506538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latin typeface="Poiret One" panose="020B0604020202020204" charset="0"/>
                </a:rPr>
                <a:t>Комплекс мероприятий</a:t>
              </a: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9751BE32-9630-4D34-A8C1-1E8C80F074F1}"/>
                </a:ext>
              </a:extLst>
            </p:cNvPr>
            <p:cNvSpPr/>
            <p:nvPr/>
          </p:nvSpPr>
          <p:spPr>
            <a:xfrm rot="16200000">
              <a:off x="-269077" y="5485620"/>
              <a:ext cx="1262563" cy="481212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latin typeface="Poiret One" panose="020B0604020202020204" charset="0"/>
                </a:rPr>
                <a:t>Ожидаемый результат</a:t>
              </a: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93E64F94-3920-4E9F-A424-3A15BA9FAB97}"/>
                </a:ext>
              </a:extLst>
            </p:cNvPr>
            <p:cNvSpPr/>
            <p:nvPr/>
          </p:nvSpPr>
          <p:spPr>
            <a:xfrm>
              <a:off x="1179687" y="1634403"/>
              <a:ext cx="1529520" cy="327618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latin typeface="Poiret One" panose="020B0604020202020204" charset="0"/>
                </a:rPr>
                <a:t>2021 г.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160EC3F8-C202-499C-A11F-A8A2771F13DD}"/>
                </a:ext>
              </a:extLst>
            </p:cNvPr>
            <p:cNvSpPr/>
            <p:nvPr/>
          </p:nvSpPr>
          <p:spPr>
            <a:xfrm>
              <a:off x="3993508" y="1633819"/>
              <a:ext cx="1529520" cy="327618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latin typeface="Poiret One" panose="020B0604020202020204" charset="0"/>
                </a:rPr>
                <a:t>2022 г.</a:t>
              </a:r>
            </a:p>
          </p:txBody>
        </p: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EC5759FF-8055-4C81-85C2-9D0CB99F45FA}"/>
                </a:ext>
              </a:extLst>
            </p:cNvPr>
            <p:cNvGrpSpPr/>
            <p:nvPr/>
          </p:nvGrpSpPr>
          <p:grpSpPr>
            <a:xfrm>
              <a:off x="807396" y="4741593"/>
              <a:ext cx="2231832" cy="299280"/>
              <a:chOff x="602808" y="4924698"/>
              <a:chExt cx="2231832" cy="299280"/>
            </a:xfrm>
          </p:grpSpPr>
          <p:cxnSp>
            <p:nvCxnSpPr>
              <p:cNvPr id="35" name="Прямая соединительная линия 34">
                <a:extLst>
                  <a:ext uri="{FF2B5EF4-FFF2-40B4-BE49-F238E27FC236}">
                    <a16:creationId xmlns:a16="http://schemas.microsoft.com/office/drawing/2014/main" id="{81C676E7-DDF5-48D3-9D51-F1996DE0EE36}"/>
                  </a:ext>
                </a:extLst>
              </p:cNvPr>
              <p:cNvCxnSpPr/>
              <p:nvPr/>
            </p:nvCxnSpPr>
            <p:spPr>
              <a:xfrm>
                <a:off x="602808" y="4924698"/>
                <a:ext cx="1147615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единительная линия 35">
                <a:extLst>
                  <a:ext uri="{FF2B5EF4-FFF2-40B4-BE49-F238E27FC236}">
                    <a16:creationId xmlns:a16="http://schemas.microsoft.com/office/drawing/2014/main" id="{63DC47E7-D346-4E1A-BD7E-DC9D568E98E6}"/>
                  </a:ext>
                </a:extLst>
              </p:cNvPr>
              <p:cNvCxnSpPr/>
              <p:nvPr/>
            </p:nvCxnSpPr>
            <p:spPr>
              <a:xfrm flipV="1">
                <a:off x="1750423" y="4924698"/>
                <a:ext cx="1084217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7919008B-1380-440A-82A8-4B577C1FA5B6}"/>
                </a:ext>
              </a:extLst>
            </p:cNvPr>
            <p:cNvGrpSpPr/>
            <p:nvPr/>
          </p:nvGrpSpPr>
          <p:grpSpPr>
            <a:xfrm>
              <a:off x="6529789" y="4755438"/>
              <a:ext cx="2231832" cy="299280"/>
              <a:chOff x="602808" y="4924698"/>
              <a:chExt cx="2231832" cy="299280"/>
            </a:xfrm>
          </p:grpSpPr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FA4E56E6-FF9B-4B15-813B-564DB16BAE6E}"/>
                  </a:ext>
                </a:extLst>
              </p:cNvPr>
              <p:cNvCxnSpPr/>
              <p:nvPr/>
            </p:nvCxnSpPr>
            <p:spPr>
              <a:xfrm>
                <a:off x="602808" y="4924698"/>
                <a:ext cx="1147615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>
                <a:extLst>
                  <a:ext uri="{FF2B5EF4-FFF2-40B4-BE49-F238E27FC236}">
                    <a16:creationId xmlns:a16="http://schemas.microsoft.com/office/drawing/2014/main" id="{77A76813-E352-4CB1-A67A-A3233A1AABE0}"/>
                  </a:ext>
                </a:extLst>
              </p:cNvPr>
              <p:cNvCxnSpPr/>
              <p:nvPr/>
            </p:nvCxnSpPr>
            <p:spPr>
              <a:xfrm flipV="1">
                <a:off x="1750423" y="4924698"/>
                <a:ext cx="1084217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B7BAC2E0-4FDD-4279-9020-2554DD0FDCEB}"/>
                </a:ext>
              </a:extLst>
            </p:cNvPr>
            <p:cNvGrpSpPr/>
            <p:nvPr/>
          </p:nvGrpSpPr>
          <p:grpSpPr>
            <a:xfrm>
              <a:off x="3642352" y="4741593"/>
              <a:ext cx="2231832" cy="299280"/>
              <a:chOff x="602808" y="4924698"/>
              <a:chExt cx="2231832" cy="299280"/>
            </a:xfrm>
          </p:grpSpPr>
          <p:cxnSp>
            <p:nvCxnSpPr>
              <p:cNvPr id="31" name="Прямая соединительная линия 30">
                <a:extLst>
                  <a:ext uri="{FF2B5EF4-FFF2-40B4-BE49-F238E27FC236}">
                    <a16:creationId xmlns:a16="http://schemas.microsoft.com/office/drawing/2014/main" id="{957E2105-3DA6-40CC-ADFF-690F5D51F945}"/>
                  </a:ext>
                </a:extLst>
              </p:cNvPr>
              <p:cNvCxnSpPr/>
              <p:nvPr/>
            </p:nvCxnSpPr>
            <p:spPr>
              <a:xfrm>
                <a:off x="602808" y="4924698"/>
                <a:ext cx="1147615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>
                <a:extLst>
                  <a:ext uri="{FF2B5EF4-FFF2-40B4-BE49-F238E27FC236}">
                    <a16:creationId xmlns:a16="http://schemas.microsoft.com/office/drawing/2014/main" id="{221B3079-6F7E-45E8-A1A7-A52D530EB11F}"/>
                  </a:ext>
                </a:extLst>
              </p:cNvPr>
              <p:cNvCxnSpPr/>
              <p:nvPr/>
            </p:nvCxnSpPr>
            <p:spPr>
              <a:xfrm flipV="1">
                <a:off x="1750423" y="4924698"/>
                <a:ext cx="1084217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4877E6EE-7C19-461D-924E-AE5993730B48}"/>
                </a:ext>
              </a:extLst>
            </p:cNvPr>
            <p:cNvGrpSpPr/>
            <p:nvPr/>
          </p:nvGrpSpPr>
          <p:grpSpPr>
            <a:xfrm rot="16200000">
              <a:off x="8136894" y="3292423"/>
              <a:ext cx="2231832" cy="299280"/>
              <a:chOff x="602808" y="4924698"/>
              <a:chExt cx="2231832" cy="299280"/>
            </a:xfrm>
          </p:grpSpPr>
          <p:cxnSp>
            <p:nvCxnSpPr>
              <p:cNvPr id="29" name="Прямая соединительная линия 28">
                <a:extLst>
                  <a:ext uri="{FF2B5EF4-FFF2-40B4-BE49-F238E27FC236}">
                    <a16:creationId xmlns:a16="http://schemas.microsoft.com/office/drawing/2014/main" id="{E958D343-3ABE-4C84-A5BB-868D7C429CAB}"/>
                  </a:ext>
                </a:extLst>
              </p:cNvPr>
              <p:cNvCxnSpPr/>
              <p:nvPr/>
            </p:nvCxnSpPr>
            <p:spPr>
              <a:xfrm>
                <a:off x="602808" y="4924698"/>
                <a:ext cx="1147615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>
                <a:extLst>
                  <a:ext uri="{FF2B5EF4-FFF2-40B4-BE49-F238E27FC236}">
                    <a16:creationId xmlns:a16="http://schemas.microsoft.com/office/drawing/2014/main" id="{084B293D-1D4F-42F2-97F7-BA0DC2783455}"/>
                  </a:ext>
                </a:extLst>
              </p:cNvPr>
              <p:cNvCxnSpPr/>
              <p:nvPr/>
            </p:nvCxnSpPr>
            <p:spPr>
              <a:xfrm flipV="1">
                <a:off x="1750423" y="4924698"/>
                <a:ext cx="1084217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602B2A56-2C80-451A-9FA9-C212EF99783E}"/>
                </a:ext>
              </a:extLst>
            </p:cNvPr>
            <p:cNvSpPr/>
            <p:nvPr/>
          </p:nvSpPr>
          <p:spPr>
            <a:xfrm>
              <a:off x="675607" y="2174159"/>
              <a:ext cx="2476644" cy="47759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ru-RU" sz="800" dirty="0">
                  <a:solidFill>
                    <a:schemeClr val="tx1"/>
                  </a:solidFill>
                  <a:latin typeface="+mj-lt"/>
                  <a:cs typeface="Times New Roman" panose="02020603050405020304" pitchFamily="18" charset="0"/>
                </a:rPr>
                <a:t>Расширение зон взаимодействия с управлениями образования  муниципальных образований области </a:t>
              </a: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FC0081C1-1AB9-4405-BD2D-0793D938FD70}"/>
                </a:ext>
              </a:extLst>
            </p:cNvPr>
            <p:cNvSpPr/>
            <p:nvPr/>
          </p:nvSpPr>
          <p:spPr>
            <a:xfrm>
              <a:off x="3493676" y="2168014"/>
              <a:ext cx="5504262" cy="512131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Включение мероприятий Центра в комплекс мероприятий по реализации Концепции создания и развития муниципальной системы выявления, поддержки и развития способностей и талантов у детей </a:t>
              </a: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15927DBC-4134-42AA-A2D6-A4621035DFE3}"/>
                </a:ext>
              </a:extLst>
            </p:cNvPr>
            <p:cNvSpPr/>
            <p:nvPr/>
          </p:nvSpPr>
          <p:spPr>
            <a:xfrm>
              <a:off x="706125" y="2855470"/>
              <a:ext cx="2446126" cy="47759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Разработка общих механизмов работы Центра и исполнительных органов власти  с одаренными</a:t>
              </a: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942C0599-880C-4ED8-AD5E-7DCBCDD61659}"/>
                </a:ext>
              </a:extLst>
            </p:cNvPr>
            <p:cNvSpPr/>
            <p:nvPr/>
          </p:nvSpPr>
          <p:spPr>
            <a:xfrm>
              <a:off x="706125" y="3536781"/>
              <a:ext cx="2476644" cy="47759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Анализ и системное введение в образовательное пространство области лучших </a:t>
              </a:r>
              <a:r>
                <a:rPr lang="ru-RU" sz="800" dirty="0" err="1">
                  <a:solidFill>
                    <a:schemeClr val="tx1"/>
                  </a:solidFill>
                  <a:latin typeface="+mj-lt"/>
                </a:rPr>
                <a:t>пед</a:t>
              </a: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. практик РФ</a:t>
              </a: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7BE31AFA-A663-4740-8FD1-4E81440DE167}"/>
                </a:ext>
              </a:extLst>
            </p:cNvPr>
            <p:cNvSpPr/>
            <p:nvPr/>
          </p:nvSpPr>
          <p:spPr>
            <a:xfrm>
              <a:off x="3497068" y="2773072"/>
              <a:ext cx="5512759" cy="609280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Разработка предложений о внесении изменений в положения и регламенты о поощрении и награждении детей, проявивших выдающиеся способности Губернатором и Правительством АО</a:t>
              </a: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BF90518C-2AB2-4189-A02F-8F812B9142EE}"/>
                </a:ext>
              </a:extLst>
            </p:cNvPr>
            <p:cNvSpPr/>
            <p:nvPr/>
          </p:nvSpPr>
          <p:spPr>
            <a:xfrm>
              <a:off x="3493676" y="3477606"/>
              <a:ext cx="5504262" cy="599931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Расширение зон взаимодействия с общественными организациями, связанными с поддержкой и развитием детей с ОВЗ, дошкольными образовательными организациями. Развитие сотрудничества  по новым научно-тех-им, творческим и спортивным направлениям  развития региона </a:t>
              </a: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2CBB6AA3-0EEB-44CA-B268-7658E5EECC9A}"/>
                </a:ext>
              </a:extLst>
            </p:cNvPr>
            <p:cNvSpPr/>
            <p:nvPr/>
          </p:nvSpPr>
          <p:spPr>
            <a:xfrm>
              <a:off x="706124" y="4209922"/>
              <a:ext cx="8291813" cy="47759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Синергия возможностей и ресурсов партнеров в реализации образовательных программ и мероприятий для одаренных детей, с максимально возможным учетом интересов всех участников процесса </a:t>
              </a: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156DA332-29F3-4397-9446-1DA7B15FC1B3}"/>
                </a:ext>
              </a:extLst>
            </p:cNvPr>
            <p:cNvSpPr/>
            <p:nvPr/>
          </p:nvSpPr>
          <p:spPr>
            <a:xfrm>
              <a:off x="706124" y="5094944"/>
              <a:ext cx="2686586" cy="1278222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just">
                <a:buFont typeface="Wingdings" panose="05000000000000000000" pitchFamily="2" charset="2"/>
                <a:buChar char="ü"/>
              </a:pPr>
              <a:endParaRPr lang="ru-RU" sz="800" dirty="0">
                <a:solidFill>
                  <a:schemeClr val="tx1"/>
                </a:solidFill>
                <a:latin typeface="+mj-lt"/>
              </a:endParaRP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Заключение соглашений о 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взаимодействии с органами местного самоуправления, образовательными организациями и предприятиями области;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Подготовка предложений и разработка 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проектов по формированию Концепции создания и развития региональной системы выявления, поддержки и развития способностей и талантов у детей А.О. 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endParaRPr lang="ru-RU" sz="8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C4FBB64A-B168-41D2-82CC-7E778983B606}"/>
                </a:ext>
              </a:extLst>
            </p:cNvPr>
            <p:cNvSpPr/>
            <p:nvPr/>
          </p:nvSpPr>
          <p:spPr>
            <a:xfrm>
              <a:off x="3450612" y="5094944"/>
              <a:ext cx="2802835" cy="1278222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Заключение договоров о совместной 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реализации образовательных программ  и мероприятий для одаренных детей;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Включение активностей Центра в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региональную систему поощрения и награждения одаренных детей;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Перечень активностей Центра, 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доступных для участия детей с ОВЗ в соответствии с видами заболеваний и существующими ограничениями по мед. показаниям 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6507150E-3756-47C4-863B-5254AE5D3901}"/>
                </a:ext>
              </a:extLst>
            </p:cNvPr>
            <p:cNvSpPr/>
            <p:nvPr/>
          </p:nvSpPr>
          <p:spPr>
            <a:xfrm>
              <a:off x="6311349" y="5094944"/>
              <a:ext cx="2695086" cy="1278222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just">
                <a:buFont typeface="Wingdings" panose="05000000000000000000" pitchFamily="2" charset="2"/>
                <a:buChar char="ü"/>
              </a:pPr>
              <a:endParaRPr lang="ru-RU" sz="800" dirty="0">
                <a:solidFill>
                  <a:schemeClr val="tx1"/>
                </a:solidFill>
                <a:latin typeface="+mj-lt"/>
              </a:endParaRP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Перечень конкурсных мероприятий по 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предоставлению </a:t>
              </a:r>
              <a:r>
                <a:rPr lang="ru-RU" sz="800" dirty="0" err="1">
                  <a:solidFill>
                    <a:schemeClr val="tx1"/>
                  </a:solidFill>
                  <a:latin typeface="+mj-lt"/>
                </a:rPr>
                <a:t>грантовой</a:t>
              </a: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 поддержки активностей Центра и работ одаренных детей в области Наука, Искусство, Спорт;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Сопровождение реализации проектов, 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выигравших гранты и отчетных документов по итогам реализации.;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Организация и работа общественной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организации «Совет руководителей областных организаций дополнительного образования Амурской области»</a:t>
              </a:r>
            </a:p>
            <a:p>
              <a:pPr algn="just"/>
              <a:endParaRPr lang="ru-RU" sz="8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2CD69937-7BF2-4E01-9721-619FEAC95B1F}"/>
                </a:ext>
              </a:extLst>
            </p:cNvPr>
            <p:cNvSpPr/>
            <p:nvPr/>
          </p:nvSpPr>
          <p:spPr>
            <a:xfrm>
              <a:off x="9443488" y="2183550"/>
              <a:ext cx="2512171" cy="2527206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>
                <a:latin typeface="+mj-lt"/>
              </a:endParaRPr>
            </a:p>
          </p:txBody>
        </p:sp>
      </p:grp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25B49FDE-59E1-4E9B-AAD3-40E0B095EE4B}"/>
              </a:ext>
            </a:extLst>
          </p:cNvPr>
          <p:cNvSpPr/>
          <p:nvPr/>
        </p:nvSpPr>
        <p:spPr>
          <a:xfrm>
            <a:off x="6825925" y="1624420"/>
            <a:ext cx="1529520" cy="377963"/>
          </a:xfrm>
          <a:prstGeom prst="rect">
            <a:avLst/>
          </a:prstGeom>
          <a:solidFill>
            <a:srgbClr val="4B40A1"/>
          </a:solidFill>
          <a:ln>
            <a:solidFill>
              <a:srgbClr val="4B40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Poiret One" panose="020B0604020202020204" charset="0"/>
              </a:rPr>
              <a:t>2023 г.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795871B9-100C-40F9-AD47-0C87FF45C0D1}"/>
              </a:ext>
            </a:extLst>
          </p:cNvPr>
          <p:cNvSpPr/>
          <p:nvPr/>
        </p:nvSpPr>
        <p:spPr>
          <a:xfrm>
            <a:off x="9549985" y="1661195"/>
            <a:ext cx="2512171" cy="351192"/>
          </a:xfrm>
          <a:prstGeom prst="rect">
            <a:avLst/>
          </a:prstGeom>
          <a:solidFill>
            <a:srgbClr val="4B40A1"/>
          </a:solidFill>
          <a:ln>
            <a:solidFill>
              <a:srgbClr val="4B40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Poiret One" panose="020B0604020202020204" charset="0"/>
              </a:rPr>
              <a:t>Ожидаемый</a:t>
            </a:r>
            <a:r>
              <a:rPr lang="ru-RU" sz="1100" dirty="0">
                <a:latin typeface="Poiret One" panose="020B0604020202020204" charset="0"/>
              </a:rPr>
              <a:t> результат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228C1870-8B36-444C-97EA-E17413C93C4D}"/>
              </a:ext>
            </a:extLst>
          </p:cNvPr>
          <p:cNvSpPr/>
          <p:nvPr/>
        </p:nvSpPr>
        <p:spPr>
          <a:xfrm>
            <a:off x="9661158" y="2588573"/>
            <a:ext cx="2418479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100" dirty="0"/>
              <a:t>Консолидированная стратеги</a:t>
            </a:r>
          </a:p>
          <a:p>
            <a:pPr algn="just"/>
            <a:r>
              <a:rPr lang="ru-RU" sz="1100" dirty="0"/>
              <a:t>действий исполнительных органов власти Центра и образовательных организаций Амурской области по обеспечению реализации системы мероприятий, направленных на выявление, поддержку и развитие одаренных детей</a:t>
            </a:r>
          </a:p>
        </p:txBody>
      </p:sp>
    </p:spTree>
    <p:extLst>
      <p:ext uri="{BB962C8B-B14F-4D97-AF65-F5344CB8AC3E}">
        <p14:creationId xmlns:p14="http://schemas.microsoft.com/office/powerpoint/2010/main" val="3517478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78DF93E2-0969-4A0A-9F88-88931ECBC0C4}"/>
              </a:ext>
            </a:extLst>
          </p:cNvPr>
          <p:cNvSpPr/>
          <p:nvPr/>
        </p:nvSpPr>
        <p:spPr>
          <a:xfrm>
            <a:off x="147193" y="6246503"/>
            <a:ext cx="12330920" cy="960320"/>
          </a:xfrm>
          <a:prstGeom prst="rect">
            <a:avLst/>
          </a:prstGeom>
          <a:solidFill>
            <a:srgbClr val="E6E7E2"/>
          </a:solidFill>
          <a:ln>
            <a:solidFill>
              <a:srgbClr val="E5E6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3FB5C91-5590-4AE8-8D44-93DC04A6FD43}"/>
              </a:ext>
            </a:extLst>
          </p:cNvPr>
          <p:cNvSpPr/>
          <p:nvPr/>
        </p:nvSpPr>
        <p:spPr>
          <a:xfrm>
            <a:off x="243192" y="209135"/>
            <a:ext cx="117412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4B40A1"/>
                </a:solidFill>
                <a:latin typeface="Poiret One" panose="020B0604020202020204" charset="0"/>
                <a:ea typeface="Times New Roman" panose="02020603050405020304" pitchFamily="18" charset="0"/>
              </a:rPr>
              <a:t>Информирование</a:t>
            </a:r>
            <a:r>
              <a:rPr lang="ru-RU" sz="2400" b="1" dirty="0">
                <a:solidFill>
                  <a:srgbClr val="7030A0"/>
                </a:solidFill>
                <a:latin typeface="Poiret One" panose="020B060402020202020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4B40A1"/>
                </a:solidFill>
                <a:latin typeface="Poiret One" panose="020B0604020202020204" charset="0"/>
                <a:ea typeface="Times New Roman" panose="02020603050405020304" pitchFamily="18" charset="0"/>
              </a:rPr>
              <a:t>общественности</a:t>
            </a:r>
            <a:endParaRPr lang="ru-RU" sz="2400" b="1" dirty="0">
              <a:solidFill>
                <a:srgbClr val="4B40A1"/>
              </a:solidFill>
              <a:latin typeface="Poiret One" panose="020B0604020202020204" charset="0"/>
            </a:endParaRP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CD1F1526-A9D4-4609-8606-D62ACFE170E6}"/>
              </a:ext>
            </a:extLst>
          </p:cNvPr>
          <p:cNvGrpSpPr/>
          <p:nvPr/>
        </p:nvGrpSpPr>
        <p:grpSpPr>
          <a:xfrm>
            <a:off x="345984" y="1035490"/>
            <a:ext cx="11984476" cy="724748"/>
            <a:chOff x="352658" y="870693"/>
            <a:chExt cx="11984476" cy="724748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1E9AB50B-A1C8-4E80-BCBE-67E706A06F9D}"/>
                </a:ext>
              </a:extLst>
            </p:cNvPr>
            <p:cNvSpPr/>
            <p:nvPr/>
          </p:nvSpPr>
          <p:spPr>
            <a:xfrm>
              <a:off x="352658" y="1164554"/>
              <a:ext cx="11984476" cy="430887"/>
            </a:xfrm>
            <a:prstGeom prst="rect">
              <a:avLst/>
            </a:prstGeom>
            <a:ln>
              <a:solidFill>
                <a:srgbClr val="4B40A1"/>
              </a:solidFill>
            </a:ln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1100" dirty="0">
                  <a:solidFill>
                    <a:srgbClr val="000000"/>
                  </a:solidFill>
                  <a:latin typeface="+mj-lt"/>
                  <a:ea typeface="Times New Roman" panose="02020603050405020304" pitchFamily="18" charset="0"/>
                </a:rPr>
                <a:t>Создание и развитие информационных ресурсов для детей и наставников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1100" dirty="0">
                  <a:solidFill>
                    <a:srgbClr val="000000"/>
                  </a:solidFill>
                  <a:latin typeface="+mj-lt"/>
                  <a:ea typeface="Times New Roman" panose="02020603050405020304" pitchFamily="18" charset="0"/>
                </a:rPr>
                <a:t>Обмен опытом по выявлению, поддержке, сопровождению и развитию </a:t>
              </a:r>
              <a:endParaRPr lang="ru-RU" sz="1100" dirty="0">
                <a:latin typeface="+mj-lt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FF3E6133-2FBE-42A8-B0D0-6CA410FCB40C}"/>
                </a:ext>
              </a:extLst>
            </p:cNvPr>
            <p:cNvSpPr/>
            <p:nvPr/>
          </p:nvSpPr>
          <p:spPr>
            <a:xfrm>
              <a:off x="352658" y="870693"/>
              <a:ext cx="1371600" cy="274838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  <a:latin typeface="Poiret One" panose="020B0604020202020204" charset="0"/>
                </a:rPr>
                <a:t>Задачи:</a:t>
              </a: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C8B9C284-4FFA-42C0-8003-E79EA05D6956}"/>
              </a:ext>
            </a:extLst>
          </p:cNvPr>
          <p:cNvGrpSpPr/>
          <p:nvPr/>
        </p:nvGrpSpPr>
        <p:grpSpPr>
          <a:xfrm>
            <a:off x="243192" y="1973374"/>
            <a:ext cx="12101031" cy="4482992"/>
            <a:chOff x="184606" y="1297389"/>
            <a:chExt cx="12101031" cy="4482992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FD88CC4F-BC11-4391-B76D-420038F2ABA0}"/>
                </a:ext>
              </a:extLst>
            </p:cNvPr>
            <p:cNvSpPr/>
            <p:nvPr/>
          </p:nvSpPr>
          <p:spPr>
            <a:xfrm rot="16200000">
              <a:off x="-543259" y="2740217"/>
              <a:ext cx="1967449" cy="511718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latin typeface="Poiret One" panose="020B0604020202020204" charset="0"/>
                </a:rPr>
                <a:t>Комплекс мероприятий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15F330DD-631D-4E36-B9E6-D7E5CA3A8147}"/>
                </a:ext>
              </a:extLst>
            </p:cNvPr>
            <p:cNvSpPr/>
            <p:nvPr/>
          </p:nvSpPr>
          <p:spPr>
            <a:xfrm rot="16200000">
              <a:off x="-182569" y="4927069"/>
              <a:ext cx="1220484" cy="486133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latin typeface="Poiret One" panose="020B0604020202020204" charset="0"/>
                </a:rPr>
                <a:t>Ожидаемый результат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1CF07F8B-ADD7-4271-A1A8-979298096043}"/>
                </a:ext>
              </a:extLst>
            </p:cNvPr>
            <p:cNvSpPr/>
            <p:nvPr/>
          </p:nvSpPr>
          <p:spPr>
            <a:xfrm>
              <a:off x="1263360" y="1332794"/>
              <a:ext cx="1545162" cy="348421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latin typeface="Poiret One" panose="020B0604020202020204" charset="0"/>
                </a:rPr>
                <a:t>2021 г.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83EDCAD7-2794-4EFD-8717-CB5E30CBA64B}"/>
                </a:ext>
              </a:extLst>
            </p:cNvPr>
            <p:cNvSpPr/>
            <p:nvPr/>
          </p:nvSpPr>
          <p:spPr>
            <a:xfrm>
              <a:off x="4037017" y="1332238"/>
              <a:ext cx="1545162" cy="348421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latin typeface="Poiret One" panose="020B0604020202020204" charset="0"/>
                </a:rPr>
                <a:t>2022 г.</a:t>
              </a: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12D507A3-29EF-4306-AF71-40C9CBF0494C}"/>
                </a:ext>
              </a:extLst>
            </p:cNvPr>
            <p:cNvGrpSpPr/>
            <p:nvPr/>
          </p:nvGrpSpPr>
          <p:grpSpPr>
            <a:xfrm>
              <a:off x="943033" y="4130032"/>
              <a:ext cx="2254656" cy="318283"/>
              <a:chOff x="602808" y="4924698"/>
              <a:chExt cx="2231832" cy="299280"/>
            </a:xfrm>
          </p:grpSpPr>
          <p:cxnSp>
            <p:nvCxnSpPr>
              <p:cNvPr id="12" name="Прямая соединительная линия 11">
                <a:extLst>
                  <a:ext uri="{FF2B5EF4-FFF2-40B4-BE49-F238E27FC236}">
                    <a16:creationId xmlns:a16="http://schemas.microsoft.com/office/drawing/2014/main" id="{AB2B4F14-5D5A-4640-9957-A59FAE5A5246}"/>
                  </a:ext>
                </a:extLst>
              </p:cNvPr>
              <p:cNvCxnSpPr/>
              <p:nvPr/>
            </p:nvCxnSpPr>
            <p:spPr>
              <a:xfrm>
                <a:off x="602808" y="4924698"/>
                <a:ext cx="1147615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>
                <a:extLst>
                  <a:ext uri="{FF2B5EF4-FFF2-40B4-BE49-F238E27FC236}">
                    <a16:creationId xmlns:a16="http://schemas.microsoft.com/office/drawing/2014/main" id="{8F029F93-63C0-4FDB-816B-C33E0A852DE5}"/>
                  </a:ext>
                </a:extLst>
              </p:cNvPr>
              <p:cNvCxnSpPr/>
              <p:nvPr/>
            </p:nvCxnSpPr>
            <p:spPr>
              <a:xfrm flipV="1">
                <a:off x="1750423" y="4924698"/>
                <a:ext cx="1084217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D97BC080-CD4C-4D80-B71A-EB361BD14619}"/>
                </a:ext>
              </a:extLst>
            </p:cNvPr>
            <p:cNvGrpSpPr/>
            <p:nvPr/>
          </p:nvGrpSpPr>
          <p:grpSpPr>
            <a:xfrm>
              <a:off x="6622903" y="4130032"/>
              <a:ext cx="2254656" cy="318283"/>
              <a:chOff x="602808" y="4924698"/>
              <a:chExt cx="2231832" cy="299280"/>
            </a:xfrm>
          </p:grpSpPr>
          <p:cxnSp>
            <p:nvCxnSpPr>
              <p:cNvPr id="15" name="Прямая соединительная линия 14">
                <a:extLst>
                  <a:ext uri="{FF2B5EF4-FFF2-40B4-BE49-F238E27FC236}">
                    <a16:creationId xmlns:a16="http://schemas.microsoft.com/office/drawing/2014/main" id="{822173D2-3D3B-4B6A-81E3-2AFE39FCD3BB}"/>
                  </a:ext>
                </a:extLst>
              </p:cNvPr>
              <p:cNvCxnSpPr/>
              <p:nvPr/>
            </p:nvCxnSpPr>
            <p:spPr>
              <a:xfrm>
                <a:off x="602808" y="4924698"/>
                <a:ext cx="1147615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41D698D9-57EE-455D-9D09-266B9D8F0C04}"/>
                  </a:ext>
                </a:extLst>
              </p:cNvPr>
              <p:cNvCxnSpPr/>
              <p:nvPr/>
            </p:nvCxnSpPr>
            <p:spPr>
              <a:xfrm flipV="1">
                <a:off x="1750423" y="4924698"/>
                <a:ext cx="1084217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1D0D1CF9-C789-423D-9D7C-A3987F5BA74A}"/>
                </a:ext>
              </a:extLst>
            </p:cNvPr>
            <p:cNvGrpSpPr/>
            <p:nvPr/>
          </p:nvGrpSpPr>
          <p:grpSpPr>
            <a:xfrm>
              <a:off x="3722431" y="4120967"/>
              <a:ext cx="2254656" cy="318283"/>
              <a:chOff x="602808" y="4924698"/>
              <a:chExt cx="2231832" cy="299280"/>
            </a:xfrm>
          </p:grpSpPr>
          <p:cxnSp>
            <p:nvCxnSpPr>
              <p:cNvPr id="18" name="Прямая соединительная линия 17">
                <a:extLst>
                  <a:ext uri="{FF2B5EF4-FFF2-40B4-BE49-F238E27FC236}">
                    <a16:creationId xmlns:a16="http://schemas.microsoft.com/office/drawing/2014/main" id="{2AFCA70B-20D6-4C28-BB65-EE6D159E74DA}"/>
                  </a:ext>
                </a:extLst>
              </p:cNvPr>
              <p:cNvCxnSpPr/>
              <p:nvPr/>
            </p:nvCxnSpPr>
            <p:spPr>
              <a:xfrm>
                <a:off x="602808" y="4924698"/>
                <a:ext cx="1147615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>
                <a:extLst>
                  <a:ext uri="{FF2B5EF4-FFF2-40B4-BE49-F238E27FC236}">
                    <a16:creationId xmlns:a16="http://schemas.microsoft.com/office/drawing/2014/main" id="{3A593B93-71FA-423D-9006-CF1CAA07D4E7}"/>
                  </a:ext>
                </a:extLst>
              </p:cNvPr>
              <p:cNvCxnSpPr/>
              <p:nvPr/>
            </p:nvCxnSpPr>
            <p:spPr>
              <a:xfrm flipV="1">
                <a:off x="1750423" y="4924698"/>
                <a:ext cx="1084217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A8E6E7BE-ED02-4C76-A2F8-97463FF87A43}"/>
                </a:ext>
              </a:extLst>
            </p:cNvPr>
            <p:cNvGrpSpPr/>
            <p:nvPr/>
          </p:nvGrpSpPr>
          <p:grpSpPr>
            <a:xfrm rot="16200000">
              <a:off x="8245625" y="3224317"/>
              <a:ext cx="2373547" cy="302341"/>
              <a:chOff x="602808" y="4924698"/>
              <a:chExt cx="2231832" cy="299280"/>
            </a:xfrm>
          </p:grpSpPr>
          <p:cxnSp>
            <p:nvCxnSpPr>
              <p:cNvPr id="21" name="Прямая соединительная линия 20">
                <a:extLst>
                  <a:ext uri="{FF2B5EF4-FFF2-40B4-BE49-F238E27FC236}">
                    <a16:creationId xmlns:a16="http://schemas.microsoft.com/office/drawing/2014/main" id="{17662513-7496-41FA-9176-CD41E7151DEE}"/>
                  </a:ext>
                </a:extLst>
              </p:cNvPr>
              <p:cNvCxnSpPr/>
              <p:nvPr/>
            </p:nvCxnSpPr>
            <p:spPr>
              <a:xfrm>
                <a:off x="602808" y="4924698"/>
                <a:ext cx="1147615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>
                <a:extLst>
                  <a:ext uri="{FF2B5EF4-FFF2-40B4-BE49-F238E27FC236}">
                    <a16:creationId xmlns:a16="http://schemas.microsoft.com/office/drawing/2014/main" id="{A8D5E0B4-59FC-495E-9E69-CFCCAEBAF50E}"/>
                  </a:ext>
                </a:extLst>
              </p:cNvPr>
              <p:cNvCxnSpPr/>
              <p:nvPr/>
            </p:nvCxnSpPr>
            <p:spPr>
              <a:xfrm flipV="1">
                <a:off x="1750423" y="4924698"/>
                <a:ext cx="1084217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FB85F4A7-E2F7-4A42-A165-CF713EBEE75C}"/>
                </a:ext>
              </a:extLst>
            </p:cNvPr>
            <p:cNvSpPr/>
            <p:nvPr/>
          </p:nvSpPr>
          <p:spPr>
            <a:xfrm>
              <a:off x="798309" y="2027075"/>
              <a:ext cx="8376608" cy="507925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  <a:latin typeface="+mj-lt"/>
                  <a:cs typeface="Times New Roman" panose="02020603050405020304" pitchFamily="18" charset="0"/>
                </a:rPr>
                <a:t>Создание информационного пространства для одаренных детей, наставников и педагогов по направлениям деятельности и интересам</a:t>
              </a: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B37CF672-835D-4C33-BD75-1CF6DB2DB3D3}"/>
                </a:ext>
              </a:extLst>
            </p:cNvPr>
            <p:cNvSpPr/>
            <p:nvPr/>
          </p:nvSpPr>
          <p:spPr>
            <a:xfrm>
              <a:off x="798308" y="2751647"/>
              <a:ext cx="8376609" cy="507925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Разработка и реализация совместных методических и педагогических мероприятий с муниципальными органами власти для педагогов и родителей, направленных на популяризацию деятельности Центра. </a:t>
              </a: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468A1F12-DC9B-4592-BEC2-65764E7263D0}"/>
                </a:ext>
              </a:extLst>
            </p:cNvPr>
            <p:cNvSpPr/>
            <p:nvPr/>
          </p:nvSpPr>
          <p:spPr>
            <a:xfrm>
              <a:off x="798309" y="3476220"/>
              <a:ext cx="2501972" cy="507925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Включение информационных блоков Центра в медиаплан </a:t>
              </a:r>
              <a:r>
                <a:rPr lang="ru-RU" sz="800" dirty="0" err="1">
                  <a:solidFill>
                    <a:schemeClr val="tx1"/>
                  </a:solidFill>
                  <a:latin typeface="+mj-lt"/>
                </a:rPr>
                <a:t>Минобрнауки</a:t>
              </a: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 области 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0D5F9BAC-AAA1-46C4-8824-0C6EFB7C50B3}"/>
                </a:ext>
              </a:extLst>
            </p:cNvPr>
            <p:cNvSpPr/>
            <p:nvPr/>
          </p:nvSpPr>
          <p:spPr>
            <a:xfrm>
              <a:off x="3614368" y="3471875"/>
              <a:ext cx="5560552" cy="507925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Включение и поддержка творческого потенциала одаренных детей в информирование общественности о региональной системы выявления, поддержки и развития способностей и талантов у детей Амурской области 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35E05F72-B8EE-4DBF-A488-95489004504D}"/>
                </a:ext>
              </a:extLst>
            </p:cNvPr>
            <p:cNvSpPr/>
            <p:nvPr/>
          </p:nvSpPr>
          <p:spPr>
            <a:xfrm>
              <a:off x="793127" y="4562260"/>
              <a:ext cx="2714061" cy="1203387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Разработка сайта нового формата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Разработка </a:t>
              </a:r>
              <a:r>
                <a:rPr lang="ru-RU" sz="800" dirty="0" err="1">
                  <a:solidFill>
                    <a:schemeClr val="tx1"/>
                  </a:solidFill>
                  <a:latin typeface="+mj-lt"/>
                </a:rPr>
                <a:t>брендбука</a:t>
              </a:r>
              <a:endParaRPr lang="ru-RU" sz="800" dirty="0">
                <a:solidFill>
                  <a:schemeClr val="tx1"/>
                </a:solidFill>
                <a:latin typeface="+mj-lt"/>
              </a:endParaRP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Изготовление рекламных и информационных видеороликов;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Введение ставки на должность специалист по работе со СМИ;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endParaRPr lang="ru-RU" sz="8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E4901F0B-EDC5-43CE-A185-DF8EBE98CFAF}"/>
                </a:ext>
              </a:extLst>
            </p:cNvPr>
            <p:cNvSpPr/>
            <p:nvPr/>
          </p:nvSpPr>
          <p:spPr>
            <a:xfrm>
              <a:off x="3577756" y="4559894"/>
              <a:ext cx="2831499" cy="1205754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Создание  чатов наставников в</a:t>
              </a:r>
              <a:r>
                <a:rPr lang="en-US" sz="800" dirty="0">
                  <a:solidFill>
                    <a:schemeClr val="tx1"/>
                  </a:solidFill>
                  <a:latin typeface="+mj-lt"/>
                </a:rPr>
                <a:t> </a:t>
              </a: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мессенджерах и поддержание информационных поводов для общения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Создание чатов детей в мессенджерах и поддержание информационных поводов для общения;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Разработка электронной и печатной версии журнала или газеты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endParaRPr lang="ru-RU" sz="8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5F4DD435-3461-4142-A347-9308298C34AE}"/>
                </a:ext>
              </a:extLst>
            </p:cNvPr>
            <p:cNvSpPr/>
            <p:nvPr/>
          </p:nvSpPr>
          <p:spPr>
            <a:xfrm>
              <a:off x="6488011" y="4559895"/>
              <a:ext cx="2722648" cy="1220486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just">
                <a:buFont typeface="Wingdings" panose="05000000000000000000" pitchFamily="2" charset="2"/>
                <a:buChar char="ü"/>
              </a:pPr>
              <a:endParaRPr lang="ru-RU" sz="800" dirty="0">
                <a:solidFill>
                  <a:schemeClr val="tx1"/>
                </a:solidFill>
                <a:latin typeface="+mj-lt"/>
              </a:endParaRP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Организация творческой группы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  <a:latin typeface="+mj-lt"/>
                </a:rPr>
                <a:t>одаренных детей по разработке и реализации проектов, направленных на освещение мероприятий для одаренных детей и их успехах.</a:t>
              </a: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9DF5A3AF-E3A4-471C-A933-A6B366A0432D}"/>
                </a:ext>
              </a:extLst>
            </p:cNvPr>
            <p:cNvSpPr/>
            <p:nvPr/>
          </p:nvSpPr>
          <p:spPr>
            <a:xfrm>
              <a:off x="9665671" y="2074929"/>
              <a:ext cx="2537862" cy="2421240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+mj-lt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2E52C6D2-7044-4464-AF06-02C0947AAA44}"/>
                </a:ext>
              </a:extLst>
            </p:cNvPr>
            <p:cNvSpPr/>
            <p:nvPr/>
          </p:nvSpPr>
          <p:spPr>
            <a:xfrm>
              <a:off x="6875980" y="1297389"/>
              <a:ext cx="1529520" cy="385275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latin typeface="Poiret One" panose="020B0604020202020204" charset="0"/>
                </a:rPr>
                <a:t>2023 г.</a:t>
              </a: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1D769A6D-E8D9-4328-89E8-0984381EE6FA}"/>
                </a:ext>
              </a:extLst>
            </p:cNvPr>
            <p:cNvSpPr/>
            <p:nvPr/>
          </p:nvSpPr>
          <p:spPr>
            <a:xfrm>
              <a:off x="9593901" y="1307348"/>
              <a:ext cx="2512171" cy="351192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latin typeface="Poiret One" panose="020B0604020202020204" charset="0"/>
                </a:rPr>
                <a:t>Ожидаемый результат</a:t>
              </a: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CF2DA0A5-5DA7-46B4-8B48-B4DBFC755826}"/>
                </a:ext>
              </a:extLst>
            </p:cNvPr>
            <p:cNvSpPr/>
            <p:nvPr/>
          </p:nvSpPr>
          <p:spPr>
            <a:xfrm>
              <a:off x="9560501" y="3172499"/>
              <a:ext cx="2725136" cy="33855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800" dirty="0">
                  <a:latin typeface="+mj-lt"/>
                </a:rPr>
                <a:t>Формирование условий для профессиональной самореализации молодёжи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7557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897EE2AC-1A75-4055-9197-0743C6CA1C16}"/>
              </a:ext>
            </a:extLst>
          </p:cNvPr>
          <p:cNvSpPr/>
          <p:nvPr/>
        </p:nvSpPr>
        <p:spPr>
          <a:xfrm>
            <a:off x="147193" y="6273383"/>
            <a:ext cx="12330920" cy="933439"/>
          </a:xfrm>
          <a:prstGeom prst="rect">
            <a:avLst/>
          </a:prstGeom>
          <a:solidFill>
            <a:srgbClr val="E6E7E2"/>
          </a:solidFill>
          <a:ln>
            <a:solidFill>
              <a:srgbClr val="E5E6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4251E6B-040B-4E36-A6B3-627DFACA1CF3}"/>
              </a:ext>
            </a:extLst>
          </p:cNvPr>
          <p:cNvSpPr/>
          <p:nvPr/>
        </p:nvSpPr>
        <p:spPr>
          <a:xfrm>
            <a:off x="313406" y="79679"/>
            <a:ext cx="117412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  <a:latin typeface="Poiret One" panose="020B0604020202020204" charset="0"/>
                <a:ea typeface="Times New Roman" panose="02020603050405020304" pitchFamily="18" charset="0"/>
              </a:rPr>
              <a:t>Проведение мониторинговых исследований</a:t>
            </a:r>
            <a:endParaRPr lang="ru-RU" sz="2400" b="1" dirty="0">
              <a:solidFill>
                <a:srgbClr val="7030A0"/>
              </a:solidFill>
              <a:latin typeface="Poiret One" panose="020B060402020202020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3050FC2-9939-4E4B-A1FC-A7D7FB373D5F}"/>
              </a:ext>
            </a:extLst>
          </p:cNvPr>
          <p:cNvGrpSpPr/>
          <p:nvPr/>
        </p:nvGrpSpPr>
        <p:grpSpPr>
          <a:xfrm>
            <a:off x="320415" y="804775"/>
            <a:ext cx="11984476" cy="628779"/>
            <a:chOff x="121596" y="756215"/>
            <a:chExt cx="11984476" cy="628779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DA578AC-86D5-440D-9E73-5B00D8EA1B32}"/>
                </a:ext>
              </a:extLst>
            </p:cNvPr>
            <p:cNvSpPr/>
            <p:nvPr/>
          </p:nvSpPr>
          <p:spPr>
            <a:xfrm>
              <a:off x="121596" y="954107"/>
              <a:ext cx="11984476" cy="430887"/>
            </a:xfrm>
            <a:prstGeom prst="rect">
              <a:avLst/>
            </a:prstGeom>
            <a:ln>
              <a:solidFill>
                <a:srgbClr val="4B40A1"/>
              </a:solidFill>
            </a:ln>
          </p:spPr>
          <p:txBody>
            <a:bodyPr wrap="square">
              <a:spAutoFit/>
            </a:bodyPr>
            <a:lstStyle/>
            <a:p>
              <a:pPr marL="285750" indent="-285750" algn="just">
                <a:buFont typeface="Wingdings" panose="05000000000000000000" pitchFamily="2" charset="2"/>
                <a:buChar char="ü"/>
              </a:pPr>
              <a:r>
                <a:rPr lang="ru-RU" sz="1100" dirty="0">
                  <a:solidFill>
                    <a:srgbClr val="000000"/>
                  </a:solidFill>
                  <a:latin typeface="+mj-lt"/>
                  <a:ea typeface="Times New Roman" panose="02020603050405020304" pitchFamily="18" charset="0"/>
                </a:rPr>
                <a:t>Участие в формировании образовательной политики региона в области развития таланта в соответствии с приоритетами Стратегии научно-технологического</a:t>
              </a:r>
            </a:p>
            <a:p>
              <a:pPr algn="just"/>
              <a:r>
                <a:rPr lang="ru-RU" sz="1100" dirty="0">
                  <a:solidFill>
                    <a:srgbClr val="000000"/>
                  </a:solidFill>
                  <a:latin typeface="+mj-lt"/>
                  <a:ea typeface="Times New Roman" panose="02020603050405020304" pitchFamily="18" charset="0"/>
                </a:rPr>
                <a:t> развития Российской Федерации</a:t>
              </a:r>
              <a:endParaRPr lang="ru-RU" sz="1100" dirty="0">
                <a:latin typeface="+mj-lt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F16ECDB-91C7-46CC-9CDC-5941EE330730}"/>
                </a:ext>
              </a:extLst>
            </p:cNvPr>
            <p:cNvSpPr/>
            <p:nvPr/>
          </p:nvSpPr>
          <p:spPr>
            <a:xfrm>
              <a:off x="121596" y="756215"/>
              <a:ext cx="1069190" cy="197891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  <a:latin typeface="Poiret One" panose="020B0604020202020204" charset="0"/>
                </a:rPr>
                <a:t>Задача: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2E1D265E-8995-473E-970A-B77A0B35D2B5}"/>
              </a:ext>
            </a:extLst>
          </p:cNvPr>
          <p:cNvGrpSpPr/>
          <p:nvPr/>
        </p:nvGrpSpPr>
        <p:grpSpPr>
          <a:xfrm>
            <a:off x="395366" y="1667738"/>
            <a:ext cx="11984476" cy="4919679"/>
            <a:chOff x="121320" y="1633819"/>
            <a:chExt cx="11863156" cy="4625945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2076721-9175-4FC0-B72B-8B1F3D7BCC04}"/>
                </a:ext>
              </a:extLst>
            </p:cNvPr>
            <p:cNvSpPr/>
            <p:nvPr/>
          </p:nvSpPr>
          <p:spPr>
            <a:xfrm rot="16200000">
              <a:off x="-886087" y="3111891"/>
              <a:ext cx="2521351" cy="506538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latin typeface="Poiret One" panose="020B0604020202020204" charset="0"/>
                </a:rPr>
                <a:t>Комплекс мероприятий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813DEBB8-FD0A-4662-AC93-75CFCEFA250A}"/>
                </a:ext>
              </a:extLst>
            </p:cNvPr>
            <p:cNvSpPr/>
            <p:nvPr/>
          </p:nvSpPr>
          <p:spPr>
            <a:xfrm rot="16200000">
              <a:off x="-220481" y="5436749"/>
              <a:ext cx="1164819" cy="481212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latin typeface="Poiret One" panose="020B0604020202020204" charset="0"/>
                </a:rPr>
                <a:t>Ожидаемый результат</a:t>
              </a: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4D2FF23C-8794-4725-8F72-F7371298CAAD}"/>
                </a:ext>
              </a:extLst>
            </p:cNvPr>
            <p:cNvSpPr/>
            <p:nvPr/>
          </p:nvSpPr>
          <p:spPr>
            <a:xfrm>
              <a:off x="1179687" y="1634403"/>
              <a:ext cx="1529520" cy="327618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latin typeface="Poiret One" panose="020B0604020202020204" charset="0"/>
                </a:rPr>
                <a:t>2021 г.</a:t>
              </a: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9D7E53A7-E273-48C8-9CD6-8C36300867A6}"/>
                </a:ext>
              </a:extLst>
            </p:cNvPr>
            <p:cNvSpPr/>
            <p:nvPr/>
          </p:nvSpPr>
          <p:spPr>
            <a:xfrm>
              <a:off x="3993508" y="1633819"/>
              <a:ext cx="1529520" cy="327618"/>
            </a:xfrm>
            <a:prstGeom prst="rect">
              <a:avLst/>
            </a:prstGeom>
            <a:solidFill>
              <a:srgbClr val="4B40A1"/>
            </a:solidFill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latin typeface="Poiret One" panose="020B0604020202020204" charset="0"/>
                </a:rPr>
                <a:t>2022 г.</a:t>
              </a:r>
            </a:p>
          </p:txBody>
        </p: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747D1787-D005-4DF0-B4EE-899D3D098B1E}"/>
                </a:ext>
              </a:extLst>
            </p:cNvPr>
            <p:cNvGrpSpPr/>
            <p:nvPr/>
          </p:nvGrpSpPr>
          <p:grpSpPr>
            <a:xfrm>
              <a:off x="807396" y="4741593"/>
              <a:ext cx="2231832" cy="299280"/>
              <a:chOff x="602808" y="4924698"/>
              <a:chExt cx="2231832" cy="299280"/>
            </a:xfrm>
          </p:grpSpPr>
          <p:cxnSp>
            <p:nvCxnSpPr>
              <p:cNvPr id="34" name="Прямая соединительная линия 33">
                <a:extLst>
                  <a:ext uri="{FF2B5EF4-FFF2-40B4-BE49-F238E27FC236}">
                    <a16:creationId xmlns:a16="http://schemas.microsoft.com/office/drawing/2014/main" id="{83163C18-8E26-4014-A583-27CAFF30413E}"/>
                  </a:ext>
                </a:extLst>
              </p:cNvPr>
              <p:cNvCxnSpPr/>
              <p:nvPr/>
            </p:nvCxnSpPr>
            <p:spPr>
              <a:xfrm>
                <a:off x="602808" y="4924698"/>
                <a:ext cx="1147615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единительная линия 34">
                <a:extLst>
                  <a:ext uri="{FF2B5EF4-FFF2-40B4-BE49-F238E27FC236}">
                    <a16:creationId xmlns:a16="http://schemas.microsoft.com/office/drawing/2014/main" id="{83AB1A03-C1BF-4BBA-AF2B-604FDB0A78A5}"/>
                  </a:ext>
                </a:extLst>
              </p:cNvPr>
              <p:cNvCxnSpPr/>
              <p:nvPr/>
            </p:nvCxnSpPr>
            <p:spPr>
              <a:xfrm flipV="1">
                <a:off x="1750423" y="4924698"/>
                <a:ext cx="1084217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41215A93-921E-4AFB-B29C-89261AF3AAE2}"/>
                </a:ext>
              </a:extLst>
            </p:cNvPr>
            <p:cNvGrpSpPr/>
            <p:nvPr/>
          </p:nvGrpSpPr>
          <p:grpSpPr>
            <a:xfrm>
              <a:off x="6522370" y="4716250"/>
              <a:ext cx="2231832" cy="299281"/>
              <a:chOff x="595389" y="4885510"/>
              <a:chExt cx="2231832" cy="299281"/>
            </a:xfrm>
          </p:grpSpPr>
          <p:cxnSp>
            <p:nvCxnSpPr>
              <p:cNvPr id="32" name="Прямая соединительная линия 31">
                <a:extLst>
                  <a:ext uri="{FF2B5EF4-FFF2-40B4-BE49-F238E27FC236}">
                    <a16:creationId xmlns:a16="http://schemas.microsoft.com/office/drawing/2014/main" id="{C33A0309-289A-48C6-B502-F1EF08657C4F}"/>
                  </a:ext>
                </a:extLst>
              </p:cNvPr>
              <p:cNvCxnSpPr/>
              <p:nvPr/>
            </p:nvCxnSpPr>
            <p:spPr>
              <a:xfrm>
                <a:off x="595389" y="4885511"/>
                <a:ext cx="1147615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EC2F7C9C-14DF-4FB2-A7BD-1687A9B39B8E}"/>
                  </a:ext>
                </a:extLst>
              </p:cNvPr>
              <p:cNvCxnSpPr/>
              <p:nvPr/>
            </p:nvCxnSpPr>
            <p:spPr>
              <a:xfrm flipV="1">
                <a:off x="1743004" y="4885510"/>
                <a:ext cx="1084217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CC807D88-DCF0-40EA-8058-08F660F95CCB}"/>
                </a:ext>
              </a:extLst>
            </p:cNvPr>
            <p:cNvGrpSpPr/>
            <p:nvPr/>
          </p:nvGrpSpPr>
          <p:grpSpPr>
            <a:xfrm>
              <a:off x="3642352" y="4741593"/>
              <a:ext cx="2231832" cy="299280"/>
              <a:chOff x="602808" y="4924698"/>
              <a:chExt cx="2231832" cy="299280"/>
            </a:xfrm>
          </p:grpSpPr>
          <p:cxnSp>
            <p:nvCxnSpPr>
              <p:cNvPr id="30" name="Прямая соединительная линия 29">
                <a:extLst>
                  <a:ext uri="{FF2B5EF4-FFF2-40B4-BE49-F238E27FC236}">
                    <a16:creationId xmlns:a16="http://schemas.microsoft.com/office/drawing/2014/main" id="{E76522CB-8622-4750-9F8C-37EF863A081E}"/>
                  </a:ext>
                </a:extLst>
              </p:cNvPr>
              <p:cNvCxnSpPr/>
              <p:nvPr/>
            </p:nvCxnSpPr>
            <p:spPr>
              <a:xfrm>
                <a:off x="602808" y="4924698"/>
                <a:ext cx="1147615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единительная линия 30">
                <a:extLst>
                  <a:ext uri="{FF2B5EF4-FFF2-40B4-BE49-F238E27FC236}">
                    <a16:creationId xmlns:a16="http://schemas.microsoft.com/office/drawing/2014/main" id="{3EE68095-90DA-4DD5-A38F-8AF25B693C2E}"/>
                  </a:ext>
                </a:extLst>
              </p:cNvPr>
              <p:cNvCxnSpPr/>
              <p:nvPr/>
            </p:nvCxnSpPr>
            <p:spPr>
              <a:xfrm flipV="1">
                <a:off x="1750423" y="4924698"/>
                <a:ext cx="1084217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0B03F435-179E-49DC-B7DE-7267084E36DD}"/>
                </a:ext>
              </a:extLst>
            </p:cNvPr>
            <p:cNvGrpSpPr/>
            <p:nvPr/>
          </p:nvGrpSpPr>
          <p:grpSpPr>
            <a:xfrm rot="16200000">
              <a:off x="8136894" y="3292423"/>
              <a:ext cx="2231832" cy="299280"/>
              <a:chOff x="602808" y="4924698"/>
              <a:chExt cx="2231832" cy="299280"/>
            </a:xfrm>
          </p:grpSpPr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id="{E5ED78E5-F73F-4F46-A6FE-196879157300}"/>
                  </a:ext>
                </a:extLst>
              </p:cNvPr>
              <p:cNvCxnSpPr/>
              <p:nvPr/>
            </p:nvCxnSpPr>
            <p:spPr>
              <a:xfrm>
                <a:off x="602808" y="4924698"/>
                <a:ext cx="1147615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>
                <a:extLst>
                  <a:ext uri="{FF2B5EF4-FFF2-40B4-BE49-F238E27FC236}">
                    <a16:creationId xmlns:a16="http://schemas.microsoft.com/office/drawing/2014/main" id="{E63AE954-7B20-4C1A-9787-0EE13C137CF1}"/>
                  </a:ext>
                </a:extLst>
              </p:cNvPr>
              <p:cNvCxnSpPr/>
              <p:nvPr/>
            </p:nvCxnSpPr>
            <p:spPr>
              <a:xfrm flipV="1">
                <a:off x="1750423" y="4924698"/>
                <a:ext cx="1084217" cy="299280"/>
              </a:xfrm>
              <a:prstGeom prst="line">
                <a:avLst/>
              </a:prstGeom>
              <a:ln>
                <a:solidFill>
                  <a:srgbClr val="4B40A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A6A3DC45-8417-4DA0-977D-6358121750BE}"/>
                </a:ext>
              </a:extLst>
            </p:cNvPr>
            <p:cNvSpPr/>
            <p:nvPr/>
          </p:nvSpPr>
          <p:spPr>
            <a:xfrm>
              <a:off x="706123" y="2761486"/>
              <a:ext cx="2609730" cy="613393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Формирование научно-педагогического сообщества для организации исследовательской работы по выявлению и развитию талантов </a:t>
              </a: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87D12062-F586-4F32-8457-037E45363067}"/>
                </a:ext>
              </a:extLst>
            </p:cNvPr>
            <p:cNvSpPr/>
            <p:nvPr/>
          </p:nvSpPr>
          <p:spPr>
            <a:xfrm>
              <a:off x="3450612" y="2074346"/>
              <a:ext cx="5504262" cy="62982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</a:rPr>
                <a:t>Проведение мониторинга, систематизация данных и анализ качественных и количественных показателей работы с одаренными детьми.</a:t>
              </a: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43B69BFE-B167-4BCC-8BA7-553CA273C2CD}"/>
                </a:ext>
              </a:extLst>
            </p:cNvPr>
            <p:cNvSpPr/>
            <p:nvPr/>
          </p:nvSpPr>
          <p:spPr>
            <a:xfrm>
              <a:off x="694510" y="2093947"/>
              <a:ext cx="2609731" cy="620713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</a:rPr>
                <a:t>Определение направлений и тематики научных исследований в сфере организации и сопровождения работы с одаренными детьми </a:t>
              </a: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93D25443-17AF-4A82-AC5F-1ABE6E56B8FE}"/>
                </a:ext>
              </a:extLst>
            </p:cNvPr>
            <p:cNvSpPr/>
            <p:nvPr/>
          </p:nvSpPr>
          <p:spPr>
            <a:xfrm>
              <a:off x="6345143" y="3448098"/>
              <a:ext cx="2609730" cy="61696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</a:rPr>
                <a:t>Внедрение эффективных методик в образовательное пространство Амурской области</a:t>
              </a: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6201C698-2C16-456F-B096-CFA1DD843953}"/>
                </a:ext>
              </a:extLst>
            </p:cNvPr>
            <p:cNvSpPr/>
            <p:nvPr/>
          </p:nvSpPr>
          <p:spPr>
            <a:xfrm>
              <a:off x="3450613" y="2781753"/>
              <a:ext cx="5504262" cy="613394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</a:rPr>
                <a:t>Организация работы творческих, научно-исследовательских групп, магистров и аспирантов по решению проблем развития региональной системы выявления, поддержки и развития способностей и талантов у детей Амурской области </a:t>
              </a: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0216F9F-7451-4778-9C32-2DD5A27C0641}"/>
                </a:ext>
              </a:extLst>
            </p:cNvPr>
            <p:cNvSpPr/>
            <p:nvPr/>
          </p:nvSpPr>
          <p:spPr>
            <a:xfrm>
              <a:off x="706123" y="3449219"/>
              <a:ext cx="5504262" cy="61472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1"/>
                  </a:solidFill>
                </a:rPr>
                <a:t>Проведение научных исследований и разработка программ подготовки </a:t>
              </a:r>
              <a:r>
                <a:rPr lang="ru-RU" sz="800" dirty="0" err="1">
                  <a:solidFill>
                    <a:schemeClr val="tx1"/>
                  </a:solidFill>
                </a:rPr>
                <a:t>пед</a:t>
              </a:r>
              <a:r>
                <a:rPr lang="ru-RU" sz="800" dirty="0">
                  <a:solidFill>
                    <a:schemeClr val="tx1"/>
                  </a:solidFill>
                </a:rPr>
                <a:t>. кадров, эффективных методик, инновационных технологий, учебных программ и форм работы с одаренными детьми, в том числе раннего возраста, а также их апробация</a:t>
              </a: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87CF8765-3520-4BC6-B454-AAA16210D380}"/>
                </a:ext>
              </a:extLst>
            </p:cNvPr>
            <p:cNvSpPr/>
            <p:nvPr/>
          </p:nvSpPr>
          <p:spPr>
            <a:xfrm>
              <a:off x="706123" y="4148236"/>
              <a:ext cx="8248751" cy="47759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800" dirty="0">
                  <a:solidFill>
                    <a:schemeClr val="tx1"/>
                  </a:solidFill>
                </a:rPr>
                <a:t>Проработка проектов и предложений для обсуждения на попечительском совете Центра и принятия стратегических и оперативных управленческих решений в направлении улучшения качества обучения, повышения квалификации педагогических работников и определения перспективных направлений развития системы на основе аналитических данных мониторинга </a:t>
              </a: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E0F9CA85-D91B-449F-9F0E-8A5FBAF89D13}"/>
                </a:ext>
              </a:extLst>
            </p:cNvPr>
            <p:cNvSpPr/>
            <p:nvPr/>
          </p:nvSpPr>
          <p:spPr>
            <a:xfrm>
              <a:off x="706124" y="5094944"/>
              <a:ext cx="2686586" cy="116481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just">
                <a:buFont typeface="Wingdings" panose="05000000000000000000" pitchFamily="2" charset="2"/>
                <a:buChar char="ü"/>
              </a:pPr>
              <a:endParaRPr lang="ru-RU" sz="800" dirty="0">
                <a:solidFill>
                  <a:schemeClr val="tx1"/>
                </a:solidFill>
              </a:endParaRP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</a:rPr>
                <a:t>План работы Экспертного совета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</a:rPr>
                <a:t>Центра по направлению научных исследований в сфере организации и сопровождения работы с одаренными детьми;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</a:rPr>
                <a:t>Перечень примерных тем ВКР для 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</a:rPr>
                <a:t>Научной деятельности студентов, магистрами и аспирантами ВУЗов А.О.;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</a:rPr>
                <a:t>Программы производственных и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</a:rPr>
                <a:t>преддипломных практик на базе Центра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88BC63CE-AD41-4DF0-88F5-382B9086E0A9}"/>
                </a:ext>
              </a:extLst>
            </p:cNvPr>
            <p:cNvSpPr/>
            <p:nvPr/>
          </p:nvSpPr>
          <p:spPr>
            <a:xfrm>
              <a:off x="3450612" y="5094945"/>
              <a:ext cx="2802835" cy="116481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just">
                <a:buFont typeface="Wingdings" panose="05000000000000000000" pitchFamily="2" charset="2"/>
                <a:buChar char="ü"/>
              </a:pPr>
              <a:endParaRPr lang="ru-RU" sz="800" dirty="0">
                <a:solidFill>
                  <a:schemeClr val="tx1"/>
                </a:solidFill>
              </a:endParaRP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</a:rPr>
                <a:t>План апробации  эффективных методик, 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</a:rPr>
                <a:t>инновационных технологий, учебных программ и форм работы с одаренными детьми;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</a:rPr>
                <a:t>Организация прохождения практики 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</a:rPr>
                <a:t>студентами ВУЗов на базе Центра;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</a:rPr>
                <a:t>Разработка курсов повышения 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</a:rPr>
                <a:t>квалификации педагогов по вопросам развития способностей и талантов у детей и молодёжи</a:t>
              </a:r>
            </a:p>
            <a:p>
              <a:pPr algn="ctr"/>
              <a:endParaRPr lang="ru-RU" sz="800" dirty="0">
                <a:solidFill>
                  <a:schemeClr val="tx1"/>
                </a:solidFill>
              </a:endParaRP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60E03C27-F94E-4BE0-A02D-DC6ED151F25A}"/>
                </a:ext>
              </a:extLst>
            </p:cNvPr>
            <p:cNvSpPr/>
            <p:nvPr/>
          </p:nvSpPr>
          <p:spPr>
            <a:xfrm>
              <a:off x="6311349" y="5094945"/>
              <a:ext cx="2695086" cy="1164819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800" dirty="0">
                <a:solidFill>
                  <a:schemeClr val="tx1"/>
                </a:solidFill>
              </a:endParaRP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</a:rPr>
                <a:t>Утверждение Экспертным советом 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</a:rPr>
                <a:t>Центра и реализация апробации  эффективных методик, инновационных технологий, учебных программ и форм работы с одаренными детьми, успешно прошедших апробацию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800" dirty="0">
                  <a:solidFill>
                    <a:schemeClr val="tx1"/>
                  </a:solidFill>
                </a:rPr>
                <a:t>Распространение лучших практик в </a:t>
              </a:r>
            </a:p>
            <a:p>
              <a:pPr algn="just"/>
              <a:r>
                <a:rPr lang="ru-RU" sz="800" dirty="0">
                  <a:solidFill>
                    <a:schemeClr val="tx1"/>
                  </a:solidFill>
                </a:rPr>
                <a:t>образовательное пространство АО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DA4009AE-201B-434D-8DD3-609B35A69DB3}"/>
                </a:ext>
              </a:extLst>
            </p:cNvPr>
            <p:cNvSpPr/>
            <p:nvPr/>
          </p:nvSpPr>
          <p:spPr>
            <a:xfrm>
              <a:off x="9472305" y="2069032"/>
              <a:ext cx="2512171" cy="2612633"/>
            </a:xfrm>
            <a:prstGeom prst="rect">
              <a:avLst/>
            </a:prstGeom>
            <a:noFill/>
            <a:ln>
              <a:solidFill>
                <a:srgbClr val="4B40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D9D1F273-522B-476E-BD5A-D0B8F14342F8}"/>
              </a:ext>
            </a:extLst>
          </p:cNvPr>
          <p:cNvSpPr/>
          <p:nvPr/>
        </p:nvSpPr>
        <p:spPr>
          <a:xfrm>
            <a:off x="6932657" y="1664531"/>
            <a:ext cx="1529520" cy="361219"/>
          </a:xfrm>
          <a:prstGeom prst="rect">
            <a:avLst/>
          </a:prstGeom>
          <a:solidFill>
            <a:srgbClr val="4B40A1"/>
          </a:solidFill>
          <a:ln>
            <a:solidFill>
              <a:srgbClr val="4B40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Poiret One" panose="020B0604020202020204" charset="0"/>
              </a:rPr>
              <a:t>2023 г.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47378D42-EF32-48A2-9AB6-4DA4720FC18E}"/>
              </a:ext>
            </a:extLst>
          </p:cNvPr>
          <p:cNvSpPr/>
          <p:nvPr/>
        </p:nvSpPr>
        <p:spPr>
          <a:xfrm>
            <a:off x="9841980" y="1644215"/>
            <a:ext cx="2512171" cy="351192"/>
          </a:xfrm>
          <a:prstGeom prst="rect">
            <a:avLst/>
          </a:prstGeom>
          <a:solidFill>
            <a:srgbClr val="4B40A1"/>
          </a:solidFill>
          <a:ln>
            <a:solidFill>
              <a:srgbClr val="4B40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Poiret One" panose="020B0604020202020204" charset="0"/>
              </a:rPr>
              <a:t>Ожидаемый результат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E9EAE2B2-659D-4BE3-8F6E-2CD5088E3470}"/>
              </a:ext>
            </a:extLst>
          </p:cNvPr>
          <p:cNvSpPr/>
          <p:nvPr/>
        </p:nvSpPr>
        <p:spPr>
          <a:xfrm>
            <a:off x="9921223" y="3372423"/>
            <a:ext cx="25378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900" dirty="0"/>
              <a:t>Развитие системы подготовки </a:t>
            </a:r>
          </a:p>
          <a:p>
            <a:pPr algn="just"/>
            <a:r>
              <a:rPr lang="ru-RU" sz="900" dirty="0"/>
              <a:t>педагогических и управленческих кадров.</a:t>
            </a:r>
          </a:p>
        </p:txBody>
      </p:sp>
    </p:spTree>
    <p:extLst>
      <p:ext uri="{BB962C8B-B14F-4D97-AF65-F5344CB8AC3E}">
        <p14:creationId xmlns:p14="http://schemas.microsoft.com/office/powerpoint/2010/main" val="3322439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65DA878-B8EC-4CE9-BAEA-873FBD6F43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0521" y="2359013"/>
            <a:ext cx="3369468" cy="1894117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r="14400000">
              <a:srgbClr val="000000">
                <a:alpha val="40000"/>
              </a:srgbClr>
            </a:outerShdw>
            <a:softEdge rad="292100"/>
          </a:effectLst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8461C8F-26ED-429D-B934-98BA53856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9975" y="192635"/>
            <a:ext cx="9949261" cy="1018543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</a:rPr>
              <a:t>Интеграция образовательных активностей Центра «Вега» в летние оздоровительные и профильные смены Колоска в 2023 г.</a:t>
            </a:r>
            <a:br>
              <a:rPr lang="ru-RU" dirty="0">
                <a:solidFill>
                  <a:schemeClr val="bg1"/>
                </a:solidFill>
              </a:rPr>
            </a:b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«Туризм» и «Спорт»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EAB222-7CAA-4B0E-B26E-85673473D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078" y="4463008"/>
            <a:ext cx="3369468" cy="2266324"/>
          </a:xfrm>
          <a:prstGeom prst="rect">
            <a:avLst/>
          </a:prstGeom>
          <a:effectLst>
            <a:softEdge rad="1778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331210-CC76-4DB0-A9AB-8A22AB52E7F3}"/>
              </a:ext>
            </a:extLst>
          </p:cNvPr>
          <p:cNvSpPr txBox="1"/>
          <p:nvPr/>
        </p:nvSpPr>
        <p:spPr>
          <a:xfrm>
            <a:off x="6344309" y="2641803"/>
            <a:ext cx="5072437" cy="660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47" dirty="0">
                <a:solidFill>
                  <a:schemeClr val="tx1"/>
                </a:solidFill>
              </a:rPr>
              <a:t>Пеший и водный походы к «Сомово озеро»;</a:t>
            </a:r>
          </a:p>
          <a:p>
            <a:pPr algn="just"/>
            <a:r>
              <a:rPr lang="ru-RU" sz="1847" dirty="0">
                <a:solidFill>
                  <a:schemeClr val="tx1"/>
                </a:solidFill>
              </a:rPr>
              <a:t>Пешая прогулка в «Нарния Колоска».</a:t>
            </a:r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EB99C21B-B9ED-4386-95C9-3062CA6A17F3}"/>
              </a:ext>
            </a:extLst>
          </p:cNvPr>
          <p:cNvGrpSpPr/>
          <p:nvPr/>
        </p:nvGrpSpPr>
        <p:grpSpPr>
          <a:xfrm>
            <a:off x="5518987" y="2679626"/>
            <a:ext cx="400439" cy="570179"/>
            <a:chOff x="4040073" y="2803188"/>
            <a:chExt cx="420660" cy="598971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50B8B5F3-746A-438C-A554-BF0F16C37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40073" y="2803188"/>
              <a:ext cx="420660" cy="243861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5D3C84EC-415D-4834-9A38-0CE5D9EC9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40073" y="3158298"/>
              <a:ext cx="420660" cy="243861"/>
            </a:xfrm>
            <a:prstGeom prst="rect">
              <a:avLst/>
            </a:prstGeom>
          </p:spPr>
        </p:pic>
      </p:grpSp>
      <p:sp>
        <p:nvSpPr>
          <p:cNvPr id="11" name="object 2">
            <a:extLst>
              <a:ext uri="{FF2B5EF4-FFF2-40B4-BE49-F238E27FC236}">
                <a16:creationId xmlns:a16="http://schemas.microsoft.com/office/drawing/2014/main" id="{6D9E842A-F0BA-4881-882B-EF1E4FEBDD22}"/>
              </a:ext>
            </a:extLst>
          </p:cNvPr>
          <p:cNvSpPr/>
          <p:nvPr/>
        </p:nvSpPr>
        <p:spPr>
          <a:xfrm rot="10800000">
            <a:off x="5891867" y="2245977"/>
            <a:ext cx="5541496" cy="377380"/>
          </a:xfrm>
          <a:custGeom>
            <a:avLst/>
            <a:gdLst/>
            <a:ahLst/>
            <a:cxnLst/>
            <a:rect l="l" t="t" r="r" b="b"/>
            <a:pathLst>
              <a:path w="3282315" h="579119">
                <a:moveTo>
                  <a:pt x="2967393" y="0"/>
                </a:moveTo>
                <a:lnTo>
                  <a:pt x="0" y="0"/>
                </a:lnTo>
                <a:lnTo>
                  <a:pt x="0" y="578993"/>
                </a:lnTo>
                <a:lnTo>
                  <a:pt x="2967393" y="578993"/>
                </a:lnTo>
                <a:lnTo>
                  <a:pt x="3018408" y="575204"/>
                </a:lnTo>
                <a:lnTo>
                  <a:pt x="3066802" y="564235"/>
                </a:lnTo>
                <a:lnTo>
                  <a:pt x="3111929" y="546681"/>
                </a:lnTo>
                <a:lnTo>
                  <a:pt x="3153140" y="523139"/>
                </a:lnTo>
                <a:lnTo>
                  <a:pt x="3189787" y="494204"/>
                </a:lnTo>
                <a:lnTo>
                  <a:pt x="3221224" y="460473"/>
                </a:lnTo>
                <a:lnTo>
                  <a:pt x="3246802" y="422540"/>
                </a:lnTo>
                <a:lnTo>
                  <a:pt x="3265873" y="381003"/>
                </a:lnTo>
                <a:lnTo>
                  <a:pt x="3277792" y="336456"/>
                </a:lnTo>
                <a:lnTo>
                  <a:pt x="3281908" y="289496"/>
                </a:lnTo>
                <a:lnTo>
                  <a:pt x="3277792" y="242539"/>
                </a:lnTo>
                <a:lnTo>
                  <a:pt x="3265873" y="197994"/>
                </a:lnTo>
                <a:lnTo>
                  <a:pt x="3246802" y="156458"/>
                </a:lnTo>
                <a:lnTo>
                  <a:pt x="3221224" y="118525"/>
                </a:lnTo>
                <a:lnTo>
                  <a:pt x="3189787" y="84793"/>
                </a:lnTo>
                <a:lnTo>
                  <a:pt x="3153140" y="55857"/>
                </a:lnTo>
                <a:lnTo>
                  <a:pt x="3111929" y="32313"/>
                </a:lnTo>
                <a:lnTo>
                  <a:pt x="3066802" y="14759"/>
                </a:lnTo>
                <a:lnTo>
                  <a:pt x="3018408" y="3789"/>
                </a:lnTo>
                <a:lnTo>
                  <a:pt x="2967393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847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BA470E9-B745-4A02-AB83-920A7915B092}"/>
              </a:ext>
            </a:extLst>
          </p:cNvPr>
          <p:cNvSpPr/>
          <p:nvPr/>
        </p:nvSpPr>
        <p:spPr>
          <a:xfrm>
            <a:off x="7164353" y="2245977"/>
            <a:ext cx="3432350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1904" b="1" dirty="0">
                <a:solidFill>
                  <a:schemeClr val="bg1"/>
                </a:solidFill>
              </a:rPr>
              <a:t>Туристические маршруты: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F3E6334-71DD-4D4A-9E1C-68253D89F8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8203" y="3306072"/>
            <a:ext cx="2004361" cy="1503271"/>
          </a:xfrm>
          <a:prstGeom prst="rect">
            <a:avLst/>
          </a:prstGeom>
          <a:effectLst>
            <a:softEdge rad="114300"/>
          </a:effectLst>
        </p:spPr>
      </p:pic>
      <p:sp>
        <p:nvSpPr>
          <p:cNvPr id="14" name="object 2">
            <a:extLst>
              <a:ext uri="{FF2B5EF4-FFF2-40B4-BE49-F238E27FC236}">
                <a16:creationId xmlns:a16="http://schemas.microsoft.com/office/drawing/2014/main" id="{940AD4C7-25E4-420C-9E1A-D2B6847F66D5}"/>
              </a:ext>
            </a:extLst>
          </p:cNvPr>
          <p:cNvSpPr/>
          <p:nvPr/>
        </p:nvSpPr>
        <p:spPr>
          <a:xfrm rot="10800000">
            <a:off x="8087684" y="3558451"/>
            <a:ext cx="3302001" cy="377380"/>
          </a:xfrm>
          <a:custGeom>
            <a:avLst/>
            <a:gdLst/>
            <a:ahLst/>
            <a:cxnLst/>
            <a:rect l="l" t="t" r="r" b="b"/>
            <a:pathLst>
              <a:path w="3282315" h="579119">
                <a:moveTo>
                  <a:pt x="2967393" y="0"/>
                </a:moveTo>
                <a:lnTo>
                  <a:pt x="0" y="0"/>
                </a:lnTo>
                <a:lnTo>
                  <a:pt x="0" y="578993"/>
                </a:lnTo>
                <a:lnTo>
                  <a:pt x="2967393" y="578993"/>
                </a:lnTo>
                <a:lnTo>
                  <a:pt x="3018408" y="575204"/>
                </a:lnTo>
                <a:lnTo>
                  <a:pt x="3066802" y="564235"/>
                </a:lnTo>
                <a:lnTo>
                  <a:pt x="3111929" y="546681"/>
                </a:lnTo>
                <a:lnTo>
                  <a:pt x="3153140" y="523139"/>
                </a:lnTo>
                <a:lnTo>
                  <a:pt x="3189787" y="494204"/>
                </a:lnTo>
                <a:lnTo>
                  <a:pt x="3221224" y="460473"/>
                </a:lnTo>
                <a:lnTo>
                  <a:pt x="3246802" y="422540"/>
                </a:lnTo>
                <a:lnTo>
                  <a:pt x="3265873" y="381003"/>
                </a:lnTo>
                <a:lnTo>
                  <a:pt x="3277792" y="336456"/>
                </a:lnTo>
                <a:lnTo>
                  <a:pt x="3281908" y="289496"/>
                </a:lnTo>
                <a:lnTo>
                  <a:pt x="3277792" y="242539"/>
                </a:lnTo>
                <a:lnTo>
                  <a:pt x="3265873" y="197994"/>
                </a:lnTo>
                <a:lnTo>
                  <a:pt x="3246802" y="156458"/>
                </a:lnTo>
                <a:lnTo>
                  <a:pt x="3221224" y="118525"/>
                </a:lnTo>
                <a:lnTo>
                  <a:pt x="3189787" y="84793"/>
                </a:lnTo>
                <a:lnTo>
                  <a:pt x="3153140" y="55857"/>
                </a:lnTo>
                <a:lnTo>
                  <a:pt x="3111929" y="32313"/>
                </a:lnTo>
                <a:lnTo>
                  <a:pt x="3066802" y="14759"/>
                </a:lnTo>
                <a:lnTo>
                  <a:pt x="3018408" y="3789"/>
                </a:lnTo>
                <a:lnTo>
                  <a:pt x="2967393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847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B0143AF-5D02-464C-8CD5-9EC75B4EFD36}"/>
              </a:ext>
            </a:extLst>
          </p:cNvPr>
          <p:cNvSpPr/>
          <p:nvPr/>
        </p:nvSpPr>
        <p:spPr>
          <a:xfrm>
            <a:off x="8672052" y="3554954"/>
            <a:ext cx="1863011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1904" b="1" dirty="0">
                <a:solidFill>
                  <a:schemeClr val="bg1"/>
                </a:solidFill>
              </a:rPr>
              <a:t>Виды спорта: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BF8999-FE8B-439D-AC2A-2AB7EA180405}"/>
              </a:ext>
            </a:extLst>
          </p:cNvPr>
          <p:cNvSpPr txBox="1"/>
          <p:nvPr/>
        </p:nvSpPr>
        <p:spPr>
          <a:xfrm>
            <a:off x="8662615" y="4057708"/>
            <a:ext cx="2363147" cy="32190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47" dirty="0">
                <a:solidFill>
                  <a:schemeClr val="tx1"/>
                </a:solidFill>
              </a:rPr>
              <a:t>Футбол</a:t>
            </a:r>
          </a:p>
          <a:p>
            <a:r>
              <a:rPr lang="ru-RU" sz="1847" dirty="0">
                <a:solidFill>
                  <a:schemeClr val="tx1"/>
                </a:solidFill>
              </a:rPr>
              <a:t>Волейбол</a:t>
            </a:r>
          </a:p>
          <a:p>
            <a:r>
              <a:rPr lang="ru-RU" sz="1847" dirty="0">
                <a:solidFill>
                  <a:schemeClr val="tx1"/>
                </a:solidFill>
              </a:rPr>
              <a:t>Баскетбол</a:t>
            </a:r>
          </a:p>
          <a:p>
            <a:r>
              <a:rPr lang="ru-RU" sz="1847" dirty="0">
                <a:solidFill>
                  <a:schemeClr val="tx1"/>
                </a:solidFill>
              </a:rPr>
              <a:t>Настольный теннис</a:t>
            </a:r>
          </a:p>
          <a:p>
            <a:r>
              <a:rPr lang="ru-RU" sz="1847" dirty="0">
                <a:solidFill>
                  <a:schemeClr val="tx1"/>
                </a:solidFill>
              </a:rPr>
              <a:t>Шахматы</a:t>
            </a:r>
          </a:p>
          <a:p>
            <a:r>
              <a:rPr lang="ru-RU" sz="1847" dirty="0">
                <a:solidFill>
                  <a:schemeClr val="tx1"/>
                </a:solidFill>
              </a:rPr>
              <a:t>Фигурное катание</a:t>
            </a:r>
          </a:p>
          <a:p>
            <a:r>
              <a:rPr lang="ru-RU" sz="1847" dirty="0">
                <a:solidFill>
                  <a:schemeClr val="tx1"/>
                </a:solidFill>
              </a:rPr>
              <a:t>Дартс</a:t>
            </a:r>
          </a:p>
          <a:p>
            <a:r>
              <a:rPr lang="ru-RU" sz="1847" dirty="0">
                <a:solidFill>
                  <a:schemeClr val="tx1"/>
                </a:solidFill>
              </a:rPr>
              <a:t>Бадминтон</a:t>
            </a:r>
          </a:p>
          <a:p>
            <a:r>
              <a:rPr lang="ru-RU" sz="1847" dirty="0">
                <a:solidFill>
                  <a:schemeClr val="tx1"/>
                </a:solidFill>
              </a:rPr>
              <a:t>Легкая атлетика</a:t>
            </a:r>
          </a:p>
          <a:p>
            <a:r>
              <a:rPr lang="ru-RU" sz="1847" dirty="0">
                <a:solidFill>
                  <a:schemeClr val="tx1"/>
                </a:solidFill>
              </a:rPr>
              <a:t>Боевые искусства</a:t>
            </a:r>
          </a:p>
          <a:p>
            <a:endParaRPr lang="ru-RU" sz="1847" dirty="0">
              <a:solidFill>
                <a:schemeClr val="tx1"/>
              </a:solidFill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E66EA721-43C4-4AA5-9613-1041603F511B}"/>
              </a:ext>
            </a:extLst>
          </p:cNvPr>
          <p:cNvGrpSpPr/>
          <p:nvPr/>
        </p:nvGrpSpPr>
        <p:grpSpPr>
          <a:xfrm>
            <a:off x="7778492" y="4151734"/>
            <a:ext cx="447274" cy="2526226"/>
            <a:chOff x="7370029" y="4374840"/>
            <a:chExt cx="469860" cy="2653791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80389445-28FA-4D66-BF7A-AD74ADB49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70029" y="4374840"/>
              <a:ext cx="420660" cy="196671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6ED2EDB2-CA50-47EB-90E8-1B79934C2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77061" y="5449822"/>
              <a:ext cx="420660" cy="196671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C55FF0F4-E2D4-435C-9278-77F92CEE1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77061" y="5711874"/>
              <a:ext cx="420660" cy="196671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1403F322-F194-408C-8CA4-8040456AB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97516" y="5987160"/>
              <a:ext cx="420660" cy="196671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337E82BF-8EBE-4881-A47B-54231C4DF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92513" y="6273393"/>
              <a:ext cx="420660" cy="196671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31D6337-AA18-4077-BFCA-5D1587C84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07964" y="6559626"/>
              <a:ext cx="420660" cy="196671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B5A03112-ECF0-45AF-A5E4-C1C38EB4D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70029" y="4661073"/>
              <a:ext cx="420660" cy="196671"/>
            </a:xfrm>
            <a:prstGeom prst="rect">
              <a:avLst/>
            </a:prstGeom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A8FFD443-BD30-48B9-AC4D-0DA22D2AF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73589" y="4912853"/>
              <a:ext cx="420660" cy="196671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68A9AAE1-DADB-452F-B85A-66DF224A4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73589" y="5163589"/>
              <a:ext cx="420660" cy="196671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4704891C-424B-4A96-B45D-3157EBC3AD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19229" y="6831960"/>
              <a:ext cx="420660" cy="196671"/>
            </a:xfrm>
            <a:prstGeom prst="rect">
              <a:avLst/>
            </a:prstGeom>
          </p:spPr>
        </p:pic>
      </p:grpSp>
      <p:sp>
        <p:nvSpPr>
          <p:cNvPr id="32" name="AutoShape 2" descr="blob:https://web.whatsapp.com/e19aa841-1584-4768-96a5-d7b96ebc903c">
            <a:extLst>
              <a:ext uri="{FF2B5EF4-FFF2-40B4-BE49-F238E27FC236}">
                <a16:creationId xmlns:a16="http://schemas.microsoft.com/office/drawing/2014/main" id="{AF020635-31AA-4BC9-AA65-B22A67FABE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154920" y="3454582"/>
            <a:ext cx="290149" cy="29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7045" tIns="43522" rIns="87045" bIns="43522" numCol="1" anchor="t" anchorCtr="0" compatLnSpc="1">
            <a:prstTxWarp prst="textNoShape">
              <a:avLst/>
            </a:prstTxWarp>
          </a:bodyPr>
          <a:lstStyle/>
          <a:p>
            <a:endParaRPr lang="ru-RU" sz="1847"/>
          </a:p>
        </p:txBody>
      </p:sp>
      <p:sp>
        <p:nvSpPr>
          <p:cNvPr id="34" name="AutoShape 6" descr="blob:https://web.whatsapp.com/6203a3a8-c132-446f-989d-9261cbc339a1">
            <a:extLst>
              <a:ext uri="{FF2B5EF4-FFF2-40B4-BE49-F238E27FC236}">
                <a16:creationId xmlns:a16="http://schemas.microsoft.com/office/drawing/2014/main" id="{1B4DAC40-00D7-4673-9BFF-2758209268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99994" y="3599656"/>
            <a:ext cx="290149" cy="29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7045" tIns="43522" rIns="87045" bIns="43522" numCol="1" anchor="t" anchorCtr="0" compatLnSpc="1">
            <a:prstTxWarp prst="textNoShape">
              <a:avLst/>
            </a:prstTxWarp>
          </a:bodyPr>
          <a:lstStyle/>
          <a:p>
            <a:endParaRPr lang="ru-RU" sz="1847"/>
          </a:p>
        </p:txBody>
      </p:sp>
      <p:sp>
        <p:nvSpPr>
          <p:cNvPr id="35" name="AutoShape 8" descr="blob:https://web.whatsapp.com/e19aa841-1584-4768-96a5-d7b96ebc903c">
            <a:extLst>
              <a:ext uri="{FF2B5EF4-FFF2-40B4-BE49-F238E27FC236}">
                <a16:creationId xmlns:a16="http://schemas.microsoft.com/office/drawing/2014/main" id="{265C415A-5739-491D-BB4B-CF4EF88A33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45068" y="3744730"/>
            <a:ext cx="290149" cy="29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7045" tIns="43522" rIns="87045" bIns="43522" numCol="1" anchor="t" anchorCtr="0" compatLnSpc="1">
            <a:prstTxWarp prst="textNoShape">
              <a:avLst/>
            </a:prstTxWarp>
          </a:bodyPr>
          <a:lstStyle/>
          <a:p>
            <a:endParaRPr lang="ru-RU" sz="1847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AD59E70-75E8-4F20-BD68-F8E352835A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6176" y="5187244"/>
            <a:ext cx="2233210" cy="1490716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24185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7940C08-9818-41AE-AE06-39AC2E3AE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559" y="93585"/>
            <a:ext cx="11151909" cy="1018543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</a:rPr>
              <a:t>Интеграция образовательных активностей Центра «Вега»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в летние оздоровительные и профильные смены Колоска в 2023 году</a:t>
            </a:r>
            <a:br>
              <a:rPr lang="ru-RU" dirty="0">
                <a:solidFill>
                  <a:schemeClr val="bg1"/>
                </a:solidFill>
              </a:rPr>
            </a:b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«Искусство» и «Образование»</a:t>
            </a: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C3E564B8-DB4B-4C93-B313-F5E52A8028BD}"/>
              </a:ext>
            </a:extLst>
          </p:cNvPr>
          <p:cNvGrpSpPr/>
          <p:nvPr/>
        </p:nvGrpSpPr>
        <p:grpSpPr>
          <a:xfrm>
            <a:off x="1361321" y="2899062"/>
            <a:ext cx="2722661" cy="4156593"/>
            <a:chOff x="261851" y="3045453"/>
            <a:chExt cx="2860145" cy="4366485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45720B60-9CEE-41F6-AAB3-45CAE9D5F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0219" y="3045453"/>
              <a:ext cx="2279980" cy="1709985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231B97BE-9202-4028-9E10-AC9327A1F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0476" y="4438706"/>
              <a:ext cx="2101520" cy="1398319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04F9489-36EC-4AAC-9767-61BFDEAF32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-25593" b="25593"/>
            <a:stretch/>
          </p:blipFill>
          <p:spPr>
            <a:xfrm>
              <a:off x="261851" y="5202138"/>
              <a:ext cx="2209800" cy="2209800"/>
            </a:xfrm>
            <a:prstGeom prst="rect">
              <a:avLst/>
            </a:prstGeom>
          </p:spPr>
        </p:pic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F365E87B-C7E2-41E0-9D7E-28496984C9A5}"/>
              </a:ext>
            </a:extLst>
          </p:cNvPr>
          <p:cNvGrpSpPr/>
          <p:nvPr/>
        </p:nvGrpSpPr>
        <p:grpSpPr>
          <a:xfrm>
            <a:off x="8185960" y="2874285"/>
            <a:ext cx="3035223" cy="4181370"/>
            <a:chOff x="5194300" y="2461898"/>
            <a:chExt cx="3188490" cy="4392513"/>
          </a:xfrm>
        </p:grpSpPr>
        <p:sp>
          <p:nvSpPr>
            <p:cNvPr id="5" name="AutoShape 2" descr="blob:https://web.whatsapp.com/6203a3a8-c132-446f-989d-9261cbc339a1">
              <a:extLst>
                <a:ext uri="{FF2B5EF4-FFF2-40B4-BE49-F238E27FC236}">
                  <a16:creationId xmlns:a16="http://schemas.microsoft.com/office/drawing/2014/main" id="{CF8B9790-833E-4432-AA39-040971501AF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194300" y="3629025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7045" tIns="43522" rIns="87045" bIns="43522" numCol="1" anchor="t" anchorCtr="0" compatLnSpc="1">
              <a:prstTxWarp prst="textNoShape">
                <a:avLst/>
              </a:prstTxWarp>
            </a:bodyPr>
            <a:lstStyle/>
            <a:p>
              <a:endParaRPr lang="ru-RU" sz="1847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1B9C1C38-9DE6-4B4E-B11D-FA01CFC85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41013" y="2461898"/>
              <a:ext cx="2258013" cy="1689157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8E85F87C-1120-4B03-AC45-83E01631D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41012" y="5159666"/>
              <a:ext cx="2258013" cy="1694745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0429D54B-02BE-47D1-9BC1-D78C538CC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02810" y="3843386"/>
              <a:ext cx="2279980" cy="1729729"/>
            </a:xfrm>
            <a:prstGeom prst="rect">
              <a:avLst/>
            </a:prstGeom>
          </p:spPr>
        </p:pic>
      </p:grpSp>
      <p:sp>
        <p:nvSpPr>
          <p:cNvPr id="23" name="object 2">
            <a:extLst>
              <a:ext uri="{FF2B5EF4-FFF2-40B4-BE49-F238E27FC236}">
                <a16:creationId xmlns:a16="http://schemas.microsoft.com/office/drawing/2014/main" id="{D123A2FA-6F9B-41C7-8D18-E4F00AC745E8}"/>
              </a:ext>
            </a:extLst>
          </p:cNvPr>
          <p:cNvSpPr/>
          <p:nvPr/>
        </p:nvSpPr>
        <p:spPr>
          <a:xfrm>
            <a:off x="1210304" y="2391062"/>
            <a:ext cx="4364319" cy="377380"/>
          </a:xfrm>
          <a:custGeom>
            <a:avLst/>
            <a:gdLst/>
            <a:ahLst/>
            <a:cxnLst/>
            <a:rect l="l" t="t" r="r" b="b"/>
            <a:pathLst>
              <a:path w="3282315" h="579119">
                <a:moveTo>
                  <a:pt x="2967393" y="0"/>
                </a:moveTo>
                <a:lnTo>
                  <a:pt x="0" y="0"/>
                </a:lnTo>
                <a:lnTo>
                  <a:pt x="0" y="578993"/>
                </a:lnTo>
                <a:lnTo>
                  <a:pt x="2967393" y="578993"/>
                </a:lnTo>
                <a:lnTo>
                  <a:pt x="3018408" y="575204"/>
                </a:lnTo>
                <a:lnTo>
                  <a:pt x="3066802" y="564235"/>
                </a:lnTo>
                <a:lnTo>
                  <a:pt x="3111929" y="546681"/>
                </a:lnTo>
                <a:lnTo>
                  <a:pt x="3153140" y="523139"/>
                </a:lnTo>
                <a:lnTo>
                  <a:pt x="3189787" y="494204"/>
                </a:lnTo>
                <a:lnTo>
                  <a:pt x="3221224" y="460473"/>
                </a:lnTo>
                <a:lnTo>
                  <a:pt x="3246802" y="422540"/>
                </a:lnTo>
                <a:lnTo>
                  <a:pt x="3265873" y="381003"/>
                </a:lnTo>
                <a:lnTo>
                  <a:pt x="3277792" y="336456"/>
                </a:lnTo>
                <a:lnTo>
                  <a:pt x="3281908" y="289496"/>
                </a:lnTo>
                <a:lnTo>
                  <a:pt x="3277792" y="242539"/>
                </a:lnTo>
                <a:lnTo>
                  <a:pt x="3265873" y="197994"/>
                </a:lnTo>
                <a:lnTo>
                  <a:pt x="3246802" y="156458"/>
                </a:lnTo>
                <a:lnTo>
                  <a:pt x="3221224" y="118525"/>
                </a:lnTo>
                <a:lnTo>
                  <a:pt x="3189787" y="84793"/>
                </a:lnTo>
                <a:lnTo>
                  <a:pt x="3153140" y="55857"/>
                </a:lnTo>
                <a:lnTo>
                  <a:pt x="3111929" y="32313"/>
                </a:lnTo>
                <a:lnTo>
                  <a:pt x="3066802" y="14759"/>
                </a:lnTo>
                <a:lnTo>
                  <a:pt x="3018408" y="3789"/>
                </a:lnTo>
                <a:lnTo>
                  <a:pt x="2967393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847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8B4A5E3-2A32-4B2D-A526-3A0D032A6821}"/>
              </a:ext>
            </a:extLst>
          </p:cNvPr>
          <p:cNvSpPr txBox="1"/>
          <p:nvPr/>
        </p:nvSpPr>
        <p:spPr>
          <a:xfrm>
            <a:off x="1210300" y="2391062"/>
            <a:ext cx="4364318" cy="385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4" b="1" dirty="0">
                <a:solidFill>
                  <a:schemeClr val="bg1"/>
                </a:solidFill>
              </a:rPr>
              <a:t>  Партнерские проекты и кружки</a:t>
            </a:r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812E929E-D045-4ED8-B7EB-4B9432278D24}"/>
              </a:ext>
            </a:extLst>
          </p:cNvPr>
          <p:cNvSpPr/>
          <p:nvPr/>
        </p:nvSpPr>
        <p:spPr>
          <a:xfrm rot="10800000">
            <a:off x="7025367" y="2359536"/>
            <a:ext cx="4364319" cy="377380"/>
          </a:xfrm>
          <a:custGeom>
            <a:avLst/>
            <a:gdLst/>
            <a:ahLst/>
            <a:cxnLst/>
            <a:rect l="l" t="t" r="r" b="b"/>
            <a:pathLst>
              <a:path w="3282315" h="579119">
                <a:moveTo>
                  <a:pt x="2967393" y="0"/>
                </a:moveTo>
                <a:lnTo>
                  <a:pt x="0" y="0"/>
                </a:lnTo>
                <a:lnTo>
                  <a:pt x="0" y="578993"/>
                </a:lnTo>
                <a:lnTo>
                  <a:pt x="2967393" y="578993"/>
                </a:lnTo>
                <a:lnTo>
                  <a:pt x="3018408" y="575204"/>
                </a:lnTo>
                <a:lnTo>
                  <a:pt x="3066802" y="564235"/>
                </a:lnTo>
                <a:lnTo>
                  <a:pt x="3111929" y="546681"/>
                </a:lnTo>
                <a:lnTo>
                  <a:pt x="3153140" y="523139"/>
                </a:lnTo>
                <a:lnTo>
                  <a:pt x="3189787" y="494204"/>
                </a:lnTo>
                <a:lnTo>
                  <a:pt x="3221224" y="460473"/>
                </a:lnTo>
                <a:lnTo>
                  <a:pt x="3246802" y="422540"/>
                </a:lnTo>
                <a:lnTo>
                  <a:pt x="3265873" y="381003"/>
                </a:lnTo>
                <a:lnTo>
                  <a:pt x="3277792" y="336456"/>
                </a:lnTo>
                <a:lnTo>
                  <a:pt x="3281908" y="289496"/>
                </a:lnTo>
                <a:lnTo>
                  <a:pt x="3277792" y="242539"/>
                </a:lnTo>
                <a:lnTo>
                  <a:pt x="3265873" y="197994"/>
                </a:lnTo>
                <a:lnTo>
                  <a:pt x="3246802" y="156458"/>
                </a:lnTo>
                <a:lnTo>
                  <a:pt x="3221224" y="118525"/>
                </a:lnTo>
                <a:lnTo>
                  <a:pt x="3189787" y="84793"/>
                </a:lnTo>
                <a:lnTo>
                  <a:pt x="3153140" y="55857"/>
                </a:lnTo>
                <a:lnTo>
                  <a:pt x="3111929" y="32313"/>
                </a:lnTo>
                <a:lnTo>
                  <a:pt x="3066802" y="14759"/>
                </a:lnTo>
                <a:lnTo>
                  <a:pt x="3018408" y="3789"/>
                </a:lnTo>
                <a:lnTo>
                  <a:pt x="2967393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847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EA8E28D-9F1B-4FAA-8B7D-61960CAD1D81}"/>
              </a:ext>
            </a:extLst>
          </p:cNvPr>
          <p:cNvSpPr txBox="1"/>
          <p:nvPr/>
        </p:nvSpPr>
        <p:spPr>
          <a:xfrm>
            <a:off x="7409002" y="2356038"/>
            <a:ext cx="3716664" cy="385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4" b="1" dirty="0">
                <a:solidFill>
                  <a:schemeClr val="bg1"/>
                </a:solidFill>
              </a:rPr>
              <a:t>  Проект «Лесная Академия»</a:t>
            </a:r>
          </a:p>
        </p:txBody>
      </p:sp>
      <p:sp>
        <p:nvSpPr>
          <p:cNvPr id="30" name="Облачко с текстом: прямоугольное со скругленными углами 29">
            <a:extLst>
              <a:ext uri="{FF2B5EF4-FFF2-40B4-BE49-F238E27FC236}">
                <a16:creationId xmlns:a16="http://schemas.microsoft.com/office/drawing/2014/main" id="{2809D508-8CDB-4550-9380-440DB396E284}"/>
              </a:ext>
            </a:extLst>
          </p:cNvPr>
          <p:cNvSpPr/>
          <p:nvPr/>
        </p:nvSpPr>
        <p:spPr>
          <a:xfrm rot="5400000">
            <a:off x="5405471" y="2042312"/>
            <a:ext cx="1909432" cy="3910099"/>
          </a:xfrm>
          <a:prstGeom prst="wedgeRound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47" dirty="0">
              <a:solidFill>
                <a:schemeClr val="tx1"/>
              </a:solidFill>
            </a:endParaRPr>
          </a:p>
        </p:txBody>
      </p:sp>
      <p:sp>
        <p:nvSpPr>
          <p:cNvPr id="31" name="Облачко с текстом: прямоугольное со скругленными углами 30">
            <a:extLst>
              <a:ext uri="{FF2B5EF4-FFF2-40B4-BE49-F238E27FC236}">
                <a16:creationId xmlns:a16="http://schemas.microsoft.com/office/drawing/2014/main" id="{8F70F77C-DCBD-48B6-8D01-A290D744E650}"/>
              </a:ext>
            </a:extLst>
          </p:cNvPr>
          <p:cNvSpPr/>
          <p:nvPr/>
        </p:nvSpPr>
        <p:spPr>
          <a:xfrm rot="16200000">
            <a:off x="5203669" y="4211510"/>
            <a:ext cx="1909432" cy="3778858"/>
          </a:xfrm>
          <a:prstGeom prst="wedgeRoundRect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47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039755D-28F6-4BC6-A52C-E4679D804467}"/>
              </a:ext>
            </a:extLst>
          </p:cNvPr>
          <p:cNvSpPr txBox="1"/>
          <p:nvPr/>
        </p:nvSpPr>
        <p:spPr>
          <a:xfrm>
            <a:off x="4458867" y="2990961"/>
            <a:ext cx="3910100" cy="1967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23" dirty="0">
                <a:solidFill>
                  <a:schemeClr val="tx1"/>
                </a:solidFill>
              </a:rPr>
              <a:t>Участие в грантах на выделение субсидий на организацию и проведение мероприятий для детей и молодежи (бюджетные).</a:t>
            </a:r>
          </a:p>
          <a:p>
            <a:r>
              <a:rPr lang="ru-RU" sz="1523" dirty="0">
                <a:solidFill>
                  <a:schemeClr val="tx1"/>
                </a:solidFill>
              </a:rPr>
              <a:t>Разработка образовательных программ кружков по направлению «Искусство» студентами БГПУ – вожатыми лагеря (платные услуги).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D222BEF-C709-4183-B623-DB5FA8D579D6}"/>
              </a:ext>
            </a:extLst>
          </p:cNvPr>
          <p:cNvSpPr txBox="1"/>
          <p:nvPr/>
        </p:nvSpPr>
        <p:spPr>
          <a:xfrm>
            <a:off x="4371810" y="5100844"/>
            <a:ext cx="3910100" cy="1967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23" dirty="0">
                <a:solidFill>
                  <a:schemeClr val="tx1"/>
                </a:solidFill>
              </a:rPr>
              <a:t>Образовательные программы по проектной работе школьников в каникулярное время, для младших школьников в течении учебного года (платные услуги).</a:t>
            </a:r>
          </a:p>
          <a:p>
            <a:r>
              <a:rPr lang="ru-RU" sz="1523" dirty="0">
                <a:solidFill>
                  <a:schemeClr val="tx1"/>
                </a:solidFill>
              </a:rPr>
              <a:t>Реализация программ первой профессии и профессиональных проб (бюджетные).</a:t>
            </a:r>
          </a:p>
        </p:txBody>
      </p:sp>
    </p:spTree>
    <p:extLst>
      <p:ext uri="{BB962C8B-B14F-4D97-AF65-F5344CB8AC3E}">
        <p14:creationId xmlns:p14="http://schemas.microsoft.com/office/powerpoint/2010/main" val="2868735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AA859D-A8CF-464F-8AA6-F5D46D056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179" y="4805987"/>
            <a:ext cx="5802972" cy="1018748"/>
          </a:xfrm>
        </p:spPr>
        <p:txBody>
          <a:bodyPr>
            <a:normAutofit fontScale="90000"/>
          </a:bodyPr>
          <a:lstStyle/>
          <a:p>
            <a:r>
              <a:rPr lang="ru-RU" sz="1523" dirty="0">
                <a:solidFill>
                  <a:schemeClr val="tx1"/>
                </a:solidFill>
              </a:rPr>
              <a:t>Юридический адрес: </a:t>
            </a:r>
            <a:br>
              <a:rPr lang="ru-RU" sz="1523" dirty="0">
                <a:solidFill>
                  <a:schemeClr val="tx1"/>
                </a:solidFill>
              </a:rPr>
            </a:br>
            <a:r>
              <a:rPr lang="ru-RU" sz="1523" dirty="0">
                <a:solidFill>
                  <a:schemeClr val="tx1"/>
                </a:solidFill>
              </a:rPr>
              <a:t>675000, Амурская область, г. Благовещенск, ул. Октябрьская, д.52, офис 5</a:t>
            </a:r>
            <a:br>
              <a:rPr lang="ru-RU" sz="1523" dirty="0">
                <a:solidFill>
                  <a:schemeClr val="tx1"/>
                </a:solidFill>
              </a:rPr>
            </a:br>
            <a:r>
              <a:rPr lang="ru-RU" sz="1523" dirty="0">
                <a:solidFill>
                  <a:schemeClr val="tx1"/>
                </a:solidFill>
              </a:rPr>
              <a:t>Фактический адрес: </a:t>
            </a:r>
            <a:br>
              <a:rPr lang="ru-RU" sz="1523" dirty="0">
                <a:solidFill>
                  <a:schemeClr val="tx1"/>
                </a:solidFill>
              </a:rPr>
            </a:br>
            <a:r>
              <a:rPr lang="ru-RU" sz="1523" dirty="0">
                <a:solidFill>
                  <a:schemeClr val="tx1"/>
                </a:solidFill>
              </a:rPr>
              <a:t>675029, Амурская область, г. Благовещенск, п. </a:t>
            </a:r>
            <a:r>
              <a:rPr lang="ru-RU" sz="1523" dirty="0" err="1">
                <a:solidFill>
                  <a:schemeClr val="tx1"/>
                </a:solidFill>
              </a:rPr>
              <a:t>Мухинка</a:t>
            </a:r>
            <a:r>
              <a:rPr lang="ru-RU" sz="1523" dirty="0">
                <a:solidFill>
                  <a:schemeClr val="tx1"/>
                </a:solidFill>
              </a:rPr>
              <a:t> д.100</a:t>
            </a:r>
            <a:br>
              <a:rPr lang="ru-RU" sz="1523" dirty="0">
                <a:solidFill>
                  <a:schemeClr val="tx1"/>
                </a:solidFill>
              </a:rPr>
            </a:br>
            <a:endParaRPr lang="ru-RU" sz="1523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9A545B7-FE2D-4493-89D1-321BFBA937E9}"/>
              </a:ext>
            </a:extLst>
          </p:cNvPr>
          <p:cNvSpPr/>
          <p:nvPr/>
        </p:nvSpPr>
        <p:spPr>
          <a:xfrm>
            <a:off x="1476272" y="33637"/>
            <a:ext cx="9828785" cy="1850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808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автономное учреждение Амурской области </a:t>
            </a:r>
          </a:p>
          <a:p>
            <a:pPr algn="ctr"/>
            <a:r>
              <a:rPr lang="ru-RU" sz="3808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оздоровительный лагерь «Колосок»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EEA254F-B5BE-4485-B946-10B81642F924}"/>
              </a:ext>
            </a:extLst>
          </p:cNvPr>
          <p:cNvSpPr/>
          <p:nvPr/>
        </p:nvSpPr>
        <p:spPr>
          <a:xfrm>
            <a:off x="3489179" y="5987065"/>
            <a:ext cx="5089690" cy="94506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847" dirty="0">
                <a:solidFill>
                  <a:schemeClr val="tx1"/>
                </a:solidFill>
              </a:rPr>
              <a:t>+7 (4162) 51-87-06</a:t>
            </a:r>
          </a:p>
          <a:p>
            <a:r>
              <a:rPr lang="en-US" sz="1847" dirty="0">
                <a:solidFill>
                  <a:schemeClr val="tx1"/>
                </a:solidFill>
              </a:rPr>
              <a:t>+7 (4162) 51-50-68</a:t>
            </a:r>
          </a:p>
          <a:p>
            <a:r>
              <a:rPr lang="en-US" sz="1847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kolosok@obramur.ru</a:t>
            </a:r>
            <a:r>
              <a:rPr lang="ru-RU" sz="1847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F7C024E-D2AC-4EBB-B37F-3B347D311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537" y="4863612"/>
            <a:ext cx="1931302" cy="193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D7D5F0-B7AD-48C0-BDD2-613A361A69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828" y="5060027"/>
            <a:ext cx="1538471" cy="153847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EE0451-CCCE-4BA5-B17C-E06A0B9100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2187" y="2371062"/>
            <a:ext cx="3336368" cy="2225983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4FED08-F2ED-496F-A0D0-9E7D359CC7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7903" y="2370317"/>
            <a:ext cx="3336368" cy="2226728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05063035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1326</TotalTime>
  <Words>2204</Words>
  <Application>Microsoft Office PowerPoint</Application>
  <PresentationFormat>Произвольный</PresentationFormat>
  <Paragraphs>275</Paragraphs>
  <Slides>16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Wingdings</vt:lpstr>
      <vt:lpstr>Times New Roman</vt:lpstr>
      <vt:lpstr>Poiret One</vt:lpstr>
      <vt:lpstr>Verdana</vt:lpstr>
      <vt:lpstr>Simple Light</vt:lpstr>
      <vt:lpstr>Презентация PowerPoint</vt:lpstr>
      <vt:lpstr>Основные вехи развития ГАУ ДОЛ «Колосок»</vt:lpstr>
      <vt:lpstr>Концепция развития Центра выявления и поддержки одаренных детей «Вега» на 2021-2023 гг.</vt:lpstr>
      <vt:lpstr>Презентация PowerPoint</vt:lpstr>
      <vt:lpstr>Концептуальная основа работы Центра</vt:lpstr>
      <vt:lpstr>Основополагающие принципы при взаимодействии с другими организациями, обучающимися и сотрудниками</vt:lpstr>
      <vt:lpstr>Цель и направления работы Центра </vt:lpstr>
      <vt:lpstr>Выявление проявляющих выдающиеся способности и высокомотивированных детей и молодежи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Интеграция образовательных активностей Центра «Вега» в летние оздоровительные и профильные смены Колоска в 2023 г.  «Туризм» и «Спорт»</vt:lpstr>
      <vt:lpstr>Интеграция образовательных активностей Центра «Вега»  в летние оздоровительные и профильные смены Колоска в 2023 году  «Искусство» и «Образование»</vt:lpstr>
      <vt:lpstr>Юридический адрес:  675000, Амурская область, г. Благовещенск, ул. Октябрьская, д.52, офис 5 Фактический адрес:  675029, Амурская область, г. Благовещенск, п. Мухинка д.100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развития Центра выявления и поддержки одаренных детей «Вега» на 2021-2023 гг.</dc:title>
  <dc:creator>Максим Семин</dc:creator>
  <cp:lastModifiedBy>Анна Носкова</cp:lastModifiedBy>
  <cp:revision>3</cp:revision>
  <dcterms:modified xsi:type="dcterms:W3CDTF">2023-09-14T03:28:23Z</dcterms:modified>
</cp:coreProperties>
</file>